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41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7.xml" ContentType="application/vnd.openxmlformats-officedocument.drawingml.chart+xml"/>
  <Override PartName="/ppt/diagrams/colors8.xml" ContentType="application/vnd.openxmlformats-officedocument.drawingml.diagramColors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diagrams/layout6.xml" ContentType="application/vnd.openxmlformats-officedocument.drawingml.diagramLayout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31.xml" ContentType="application/vnd.openxmlformats-officedocument.presentationml.notesSlide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charts/chart4.xml" ContentType="application/vnd.openxmlformats-officedocument.drawingml.chart+xml"/>
  <Override PartName="/ppt/diagrams/quickStyle8.xml" ContentType="application/vnd.openxmlformats-officedocument.drawingml.diagramStyl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diagrams/layout7.xml" ContentType="application/vnd.openxmlformats-officedocument.drawingml.diagramLayout+xml"/>
  <Override PartName="/ppt/notesSlides/notesSlide43.xml" ContentType="application/vnd.openxmlformats-officedocument.presentationml.notesSlide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charts/chart5.xml" ContentType="application/vnd.openxmlformats-officedocument.drawingml.chart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notesSlides/notesSlide37.xml" ContentType="application/vnd.openxmlformats-officedocument.presentationml.notesSlide+xml"/>
  <Override PartName="/ppt/diagrams/layout8.xml" ContentType="application/vnd.openxmlformats-officedocument.drawingml.diagram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Default Extension="wav" ContentType="audio/wav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diagrams/data9.xml" ContentType="application/vnd.openxmlformats-officedocument.drawingml.diagramData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diagrams/layout4.xml" ContentType="application/vnd.openxmlformats-officedocument.drawingml.diagramLayout+xml"/>
  <Override PartName="/ppt/notesSlides/notesSlide33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charts/chart6.xml" ContentType="application/vnd.openxmlformats-officedocument.drawingml.chart+xml"/>
  <Override PartName="/ppt/notesSlides/notesSlide40.xml" ContentType="application/vnd.openxmlformats-officedocument.presentationml.notesSlide+xml"/>
  <Override PartName="/ppt/diagrams/colors7.xml" ContentType="application/vnd.openxmlformats-officedocument.drawingml.diagramColors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3" r:id="rId2"/>
  </p:sldMasterIdLst>
  <p:notesMasterIdLst>
    <p:notesMasterId r:id="rId61"/>
  </p:notesMasterIdLst>
  <p:handoutMasterIdLst>
    <p:handoutMasterId r:id="rId62"/>
  </p:handoutMasterIdLst>
  <p:sldIdLst>
    <p:sldId id="257" r:id="rId3"/>
    <p:sldId id="307" r:id="rId4"/>
    <p:sldId id="308" r:id="rId5"/>
    <p:sldId id="313" r:id="rId6"/>
    <p:sldId id="290" r:id="rId7"/>
    <p:sldId id="305" r:id="rId8"/>
    <p:sldId id="279" r:id="rId9"/>
    <p:sldId id="330" r:id="rId10"/>
    <p:sldId id="297" r:id="rId11"/>
    <p:sldId id="296" r:id="rId12"/>
    <p:sldId id="312" r:id="rId13"/>
    <p:sldId id="289" r:id="rId14"/>
    <p:sldId id="298" r:id="rId15"/>
    <p:sldId id="309" r:id="rId16"/>
    <p:sldId id="263" r:id="rId17"/>
    <p:sldId id="280" r:id="rId18"/>
    <p:sldId id="310" r:id="rId19"/>
    <p:sldId id="261" r:id="rId20"/>
    <p:sldId id="299" r:id="rId21"/>
    <p:sldId id="281" r:id="rId22"/>
    <p:sldId id="311" r:id="rId23"/>
    <p:sldId id="284" r:id="rId24"/>
    <p:sldId id="303" r:id="rId25"/>
    <p:sldId id="262" r:id="rId26"/>
    <p:sldId id="273" r:id="rId27"/>
    <p:sldId id="274" r:id="rId28"/>
    <p:sldId id="282" r:id="rId29"/>
    <p:sldId id="283" r:id="rId30"/>
    <p:sldId id="272" r:id="rId31"/>
    <p:sldId id="306" r:id="rId32"/>
    <p:sldId id="315" r:id="rId33"/>
    <p:sldId id="316" r:id="rId34"/>
    <p:sldId id="317" r:id="rId35"/>
    <p:sldId id="275" r:id="rId36"/>
    <p:sldId id="287" r:id="rId37"/>
    <p:sldId id="288" r:id="rId38"/>
    <p:sldId id="285" r:id="rId39"/>
    <p:sldId id="286" r:id="rId40"/>
    <p:sldId id="291" r:id="rId41"/>
    <p:sldId id="304" r:id="rId42"/>
    <p:sldId id="318" r:id="rId43"/>
    <p:sldId id="300" r:id="rId44"/>
    <p:sldId id="295" r:id="rId45"/>
    <p:sldId id="301" r:id="rId46"/>
    <p:sldId id="302" r:id="rId47"/>
    <p:sldId id="319" r:id="rId48"/>
    <p:sldId id="320" r:id="rId49"/>
    <p:sldId id="321" r:id="rId50"/>
    <p:sldId id="322" r:id="rId51"/>
    <p:sldId id="323" r:id="rId52"/>
    <p:sldId id="324" r:id="rId53"/>
    <p:sldId id="325" r:id="rId54"/>
    <p:sldId id="326" r:id="rId55"/>
    <p:sldId id="327" r:id="rId56"/>
    <p:sldId id="328" r:id="rId57"/>
    <p:sldId id="329" r:id="rId58"/>
    <p:sldId id="293" r:id="rId59"/>
    <p:sldId id="314" r:id="rId60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3399"/>
    <a:srgbClr val="3399FF"/>
    <a:srgbClr val="FFE79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7872" autoAdjust="0"/>
  </p:normalViewPr>
  <p:slideViewPr>
    <p:cSldViewPr snapToGrid="0">
      <p:cViewPr varScale="1">
        <p:scale>
          <a:sx n="30" d="100"/>
          <a:sy n="30" d="100"/>
        </p:scale>
        <p:origin x="-80" y="-7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48"/>
    </p:cViewPr>
  </p:sorterViewPr>
  <p:notesViewPr>
    <p:cSldViewPr snapToGrid="0">
      <p:cViewPr varScale="1">
        <p:scale>
          <a:sx n="75" d="100"/>
          <a:sy n="75" d="100"/>
        </p:scale>
        <p:origin x="1212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1.xlsx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800"/>
            </a:pPr>
            <a:r>
              <a:rPr lang="ru-RU" sz="2800" dirty="0" smtClean="0"/>
              <a:t>Доля водных компаний,</a:t>
            </a:r>
            <a:r>
              <a:rPr lang="ru-RU" sz="2800" baseline="0" dirty="0" smtClean="0"/>
              <a:t> имеющих годовую прибыль более 100 руб. на душу населения</a:t>
            </a:r>
            <a:endParaRPr lang="ru-RU" sz="2800" dirty="0"/>
          </a:p>
        </c:rich>
      </c:tx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</c:spPr>
          </c:dPt>
          <c:dPt>
            <c:idx val="1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</c:spPr>
          </c:dPt>
          <c:cat>
            <c:strRef>
              <c:f>Лист1!$A$2:$A$3</c:f>
              <c:strCache>
                <c:ptCount val="2"/>
                <c:pt idx="0">
                  <c:v>США</c:v>
                </c:pt>
                <c:pt idx="1">
                  <c:v>Россия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 formatCode="0%">
                  <c:v>5.0000000000000024E-2</c:v>
                </c:pt>
                <c:pt idx="1">
                  <c:v>5.0000000000000062E-3</c:v>
                </c:pt>
              </c:numCache>
            </c:numRef>
          </c:val>
        </c:ser>
        <c:axId val="79252480"/>
        <c:axId val="79278848"/>
      </c:barChart>
      <c:catAx>
        <c:axId val="79252480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4000" b="1"/>
            </a:pPr>
            <a:endParaRPr lang="ru-RU"/>
          </a:p>
        </c:txPr>
        <c:crossAx val="79278848"/>
        <c:crosses val="autoZero"/>
        <c:auto val="1"/>
        <c:lblAlgn val="ctr"/>
        <c:lblOffset val="100"/>
      </c:catAx>
      <c:valAx>
        <c:axId val="79278848"/>
        <c:scaling>
          <c:orientation val="minMax"/>
        </c:scaling>
        <c:axPos val="b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79252480"/>
        <c:crosses val="autoZero"/>
        <c:crossBetween val="between"/>
      </c:valAx>
    </c:plotArea>
    <c:plotVisOnly val="1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7"/>
  <c:chart>
    <c:title>
      <c:tx>
        <c:rich>
          <a:bodyPr/>
          <a:lstStyle/>
          <a:p>
            <a:pPr>
              <a:defRPr sz="2800"/>
            </a:pPr>
            <a:r>
              <a:rPr lang="ru-RU" sz="2800" dirty="0" smtClean="0"/>
              <a:t>Продажи 19л воды </a:t>
            </a:r>
          </a:p>
          <a:p>
            <a:pPr>
              <a:defRPr sz="2800"/>
            </a:pPr>
            <a:r>
              <a:rPr lang="ru-RU" sz="2800" dirty="0" smtClean="0"/>
              <a:t>компаниями «А» и «Б»</a:t>
            </a:r>
            <a:endParaRPr lang="ru-RU" sz="2800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компания А</c:v>
                </c:pt>
              </c:strCache>
            </c:strRef>
          </c:tx>
          <c:spPr>
            <a:ln w="12700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20</c:v>
                </c:pt>
                <c:pt idx="1">
                  <c:v>30</c:v>
                </c:pt>
                <c:pt idx="2">
                  <c:v>60</c:v>
                </c:pt>
                <c:pt idx="3">
                  <c:v>110</c:v>
                </c:pt>
                <c:pt idx="4">
                  <c:v>180</c:v>
                </c:pt>
                <c:pt idx="5">
                  <c:v>200</c:v>
                </c:pt>
                <c:pt idx="6" formatCode="#,##0">
                  <c:v>220</c:v>
                </c:pt>
                <c:pt idx="7" formatCode="#,##0">
                  <c:v>240</c:v>
                </c:pt>
                <c:pt idx="8" formatCode="#,##0">
                  <c:v>280</c:v>
                </c:pt>
                <c:pt idx="9" formatCode="#,##0">
                  <c:v>300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компания Б</c:v>
                </c:pt>
              </c:strCache>
            </c:strRef>
          </c:tx>
          <c:spPr>
            <a:ln w="127000">
              <a:solidFill>
                <a:srgbClr val="0070C0"/>
              </a:solidFill>
            </a:ln>
          </c:spPr>
          <c:marker>
            <c:symbol val="none"/>
          </c:marker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30</c:v>
                </c:pt>
                <c:pt idx="1">
                  <c:v>50</c:v>
                </c:pt>
                <c:pt idx="2">
                  <c:v>60</c:v>
                </c:pt>
                <c:pt idx="3">
                  <c:v>80</c:v>
                </c:pt>
                <c:pt idx="4">
                  <c:v>100</c:v>
                </c:pt>
                <c:pt idx="5">
                  <c:v>130</c:v>
                </c:pt>
                <c:pt idx="6">
                  <c:v>140</c:v>
                </c:pt>
                <c:pt idx="7">
                  <c:v>150</c:v>
                </c:pt>
                <c:pt idx="8">
                  <c:v>145</c:v>
                </c:pt>
                <c:pt idx="9">
                  <c:v>150</c:v>
                </c:pt>
              </c:numCache>
            </c:numRef>
          </c:val>
        </c:ser>
        <c:marker val="1"/>
        <c:axId val="109059456"/>
        <c:axId val="109221376"/>
      </c:lineChart>
      <c:catAx>
        <c:axId val="10905945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smtClean="0"/>
                  <a:t>Лет на рынке</a:t>
                </a:r>
                <a:endParaRPr lang="ru-RU" dirty="0"/>
              </a:p>
            </c:rich>
          </c:tx>
          <c:layout/>
        </c:title>
        <c:numFmt formatCode="General" sourceLinked="1"/>
        <c:majorTickMark val="none"/>
        <c:tickLblPos val="nextTo"/>
        <c:crossAx val="109221376"/>
        <c:crosses val="autoZero"/>
        <c:auto val="1"/>
        <c:lblAlgn val="ctr"/>
        <c:lblOffset val="100"/>
      </c:catAx>
      <c:valAx>
        <c:axId val="10922137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ru-RU" sz="1600" dirty="0" smtClean="0"/>
                  <a:t>Тыс. бутылок  в месяц</a:t>
                </a:r>
                <a:endParaRPr lang="ru-RU" sz="1600" dirty="0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2800"/>
            </a:pPr>
            <a:endParaRPr lang="ru-RU"/>
          </a:p>
        </c:txPr>
        <c:crossAx val="1090594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ln>
      <a:solidFill>
        <a:srgbClr val="FFFF00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title>
      <c:tx>
        <c:rich>
          <a:bodyPr/>
          <a:lstStyle/>
          <a:p>
            <a:pPr>
              <a:defRPr/>
            </a:pPr>
            <a:r>
              <a:rPr lang="ru-RU"/>
              <a:t>Структура платежеспособного спроса на 19л воду в ритейле</a:t>
            </a:r>
          </a:p>
        </c:rich>
      </c:tx>
      <c:layout/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Дешевле 140 руб./бут.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Город N (200 тыс. руб./чел)</c:v>
                </c:pt>
                <c:pt idx="1">
                  <c:v>Город S (300 тыс. руб./чел)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</c:v>
                </c:pt>
                <c:pt idx="1">
                  <c:v>0.60000000000000064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дороже 180 руб./бут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Город N (200 тыс. руб./чел)</c:v>
                </c:pt>
                <c:pt idx="1">
                  <c:v>Город S (300 тыс. руб./чел)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0.05</c:v>
                </c:pt>
                <c:pt idx="1">
                  <c:v>0.30000000000000032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дороже 200 руб./бут.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Город N (200 тыс. руб./чел)</c:v>
                </c:pt>
                <c:pt idx="1">
                  <c:v>Город S (300 тыс. руб./чел)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0.12000000000000002</c:v>
                </c:pt>
                <c:pt idx="1">
                  <c:v>0.05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Дороже 200 руб./бут.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Город N (200 тыс. руб./чел)</c:v>
                </c:pt>
                <c:pt idx="1">
                  <c:v>Город S (300 тыс. руб./чел)</c:v>
                </c:pt>
              </c:strCache>
            </c:strRef>
          </c:cat>
          <c:val>
            <c:numRef>
              <c:f>Лист1!$E$2:$E$3</c:f>
              <c:numCache>
                <c:formatCode>0%</c:formatCode>
                <c:ptCount val="2"/>
                <c:pt idx="0">
                  <c:v>3.0000000000000002E-2</c:v>
                </c:pt>
                <c:pt idx="1">
                  <c:v>0.05</c:v>
                </c:pt>
              </c:numCache>
            </c:numRef>
          </c:val>
        </c:ser>
        <c:gapWidth val="55"/>
        <c:gapDepth val="55"/>
        <c:shape val="box"/>
        <c:axId val="113584000"/>
        <c:axId val="113585536"/>
        <c:axId val="0"/>
      </c:bar3DChart>
      <c:catAx>
        <c:axId val="11358400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13585536"/>
        <c:crosses val="autoZero"/>
        <c:auto val="1"/>
        <c:lblAlgn val="ctr"/>
        <c:lblOffset val="100"/>
      </c:catAx>
      <c:valAx>
        <c:axId val="113585536"/>
        <c:scaling>
          <c:orientation val="minMax"/>
        </c:scaling>
        <c:axPos val="l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1358400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5"/>
  <c:chart>
    <c:title>
      <c:tx>
        <c:rich>
          <a:bodyPr/>
          <a:lstStyle/>
          <a:p>
            <a:pPr>
              <a:defRPr/>
            </a:pPr>
            <a:r>
              <a:rPr lang="ru-RU"/>
              <a:t>Прибыль канала сбыта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Прибыль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Лист1!$B$2:$B$8</c:f>
              <c:numCache>
                <c:formatCode>#,##0</c:formatCode>
                <c:ptCount val="7"/>
                <c:pt idx="0">
                  <c:v>-5</c:v>
                </c:pt>
                <c:pt idx="1">
                  <c:v>-3</c:v>
                </c:pt>
                <c:pt idx="2">
                  <c:v>-0.60000000000000064</c:v>
                </c:pt>
                <c:pt idx="3">
                  <c:v>8</c:v>
                </c:pt>
                <c:pt idx="4">
                  <c:v>18</c:v>
                </c:pt>
                <c:pt idx="5">
                  <c:v>25</c:v>
                </c:pt>
                <c:pt idx="6">
                  <c:v>30</c:v>
                </c:pt>
              </c:numCache>
            </c:numRef>
          </c:val>
        </c:ser>
        <c:marker val="1"/>
        <c:axId val="134460928"/>
        <c:axId val="134462848"/>
      </c:lineChart>
      <c:catAx>
        <c:axId val="134460928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Время, лет</a:t>
                </a:r>
              </a:p>
            </c:rich>
          </c:tx>
          <c:layout/>
        </c:title>
        <c:numFmt formatCode="General" sourceLinked="1"/>
        <c:tickLblPos val="nextTo"/>
        <c:crossAx val="134462848"/>
        <c:crosses val="autoZero"/>
        <c:auto val="1"/>
        <c:lblAlgn val="ctr"/>
        <c:lblOffset val="100"/>
      </c:catAx>
      <c:valAx>
        <c:axId val="13446284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Млн. руб. в год</a:t>
                </a:r>
              </a:p>
            </c:rich>
          </c:tx>
          <c:layout/>
        </c:title>
        <c:numFmt formatCode="#,##0" sourceLinked="1"/>
        <c:tickLblPos val="nextTo"/>
        <c:crossAx val="13446092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5"/>
  <c:chart>
    <c:title>
      <c:tx>
        <c:rich>
          <a:bodyPr/>
          <a:lstStyle/>
          <a:p>
            <a:pPr>
              <a:defRPr/>
            </a:pPr>
            <a:r>
              <a:rPr lang="ru-RU"/>
              <a:t>Дисконтированный денежный поток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Дисконтированный денежный поток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Лист1!$A$2:$A$6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Лист1!$B$2:$B$6</c:f>
              <c:numCache>
                <c:formatCode>#,##0</c:formatCode>
                <c:ptCount val="5"/>
                <c:pt idx="0">
                  <c:v>-9</c:v>
                </c:pt>
                <c:pt idx="1">
                  <c:v>-10</c:v>
                </c:pt>
                <c:pt idx="2">
                  <c:v>-11</c:v>
                </c:pt>
                <c:pt idx="3">
                  <c:v>1</c:v>
                </c:pt>
                <c:pt idx="4">
                  <c:v>19</c:v>
                </c:pt>
              </c:numCache>
            </c:numRef>
          </c:val>
        </c:ser>
        <c:marker val="1"/>
        <c:axId val="133965696"/>
        <c:axId val="133980928"/>
      </c:lineChart>
      <c:catAx>
        <c:axId val="13396569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Время, лет</a:t>
                </a:r>
              </a:p>
            </c:rich>
          </c:tx>
          <c:layout/>
        </c:title>
        <c:numFmt formatCode="General" sourceLinked="1"/>
        <c:tickLblPos val="nextTo"/>
        <c:crossAx val="133980928"/>
        <c:crosses val="autoZero"/>
        <c:auto val="1"/>
        <c:lblAlgn val="ctr"/>
        <c:lblOffset val="100"/>
      </c:catAx>
      <c:valAx>
        <c:axId val="13398092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Млн. руб. в год</a:t>
                </a:r>
              </a:p>
            </c:rich>
          </c:tx>
          <c:layout/>
        </c:title>
        <c:numFmt formatCode="#,##0" sourceLinked="1"/>
        <c:tickLblPos val="nextTo"/>
        <c:crossAx val="13396569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5"/>
  <c:chart>
    <c:title>
      <c:tx>
        <c:rich>
          <a:bodyPr/>
          <a:lstStyle/>
          <a:p>
            <a:pPr>
              <a:defRPr/>
            </a:pPr>
            <a:r>
              <a:rPr lang="ru-RU"/>
              <a:t>Прибыль канала сбыта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Прибыль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Лист1!$B$2:$B$8</c:f>
              <c:numCache>
                <c:formatCode>#,##0</c:formatCode>
                <c:ptCount val="7"/>
                <c:pt idx="0">
                  <c:v>-6.4</c:v>
                </c:pt>
                <c:pt idx="1">
                  <c:v>-7.2</c:v>
                </c:pt>
                <c:pt idx="2">
                  <c:v>-4.3</c:v>
                </c:pt>
                <c:pt idx="3">
                  <c:v>34</c:v>
                </c:pt>
                <c:pt idx="4">
                  <c:v>79</c:v>
                </c:pt>
                <c:pt idx="5">
                  <c:v>95</c:v>
                </c:pt>
                <c:pt idx="6">
                  <c:v>110</c:v>
                </c:pt>
              </c:numCache>
            </c:numRef>
          </c:val>
        </c:ser>
        <c:marker val="1"/>
        <c:axId val="134486656"/>
        <c:axId val="134486272"/>
      </c:lineChart>
      <c:catAx>
        <c:axId val="13448665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Время, лет</a:t>
                </a:r>
              </a:p>
            </c:rich>
          </c:tx>
          <c:layout/>
        </c:title>
        <c:numFmt formatCode="General" sourceLinked="1"/>
        <c:tickLblPos val="nextTo"/>
        <c:crossAx val="134486272"/>
        <c:crosses val="autoZero"/>
        <c:auto val="1"/>
        <c:lblAlgn val="ctr"/>
        <c:lblOffset val="100"/>
      </c:catAx>
      <c:valAx>
        <c:axId val="13448627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Млн. руб. в год</a:t>
                </a:r>
              </a:p>
            </c:rich>
          </c:tx>
          <c:layout/>
        </c:title>
        <c:numFmt formatCode="#,##0" sourceLinked="1"/>
        <c:tickLblPos val="nextTo"/>
        <c:crossAx val="13448665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5"/>
  <c:chart>
    <c:title>
      <c:tx>
        <c:rich>
          <a:bodyPr/>
          <a:lstStyle/>
          <a:p>
            <a:pPr>
              <a:defRPr/>
            </a:pPr>
            <a:r>
              <a:rPr lang="ru-RU"/>
              <a:t>Дисконтированный денежный поток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Дисконтированный денежный поток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Лист1!$A$2:$A$6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Лист1!$B$2:$B$6</c:f>
              <c:numCache>
                <c:formatCode>#,##0</c:formatCode>
                <c:ptCount val="5"/>
                <c:pt idx="0">
                  <c:v>-71</c:v>
                </c:pt>
                <c:pt idx="1">
                  <c:v>-78</c:v>
                </c:pt>
                <c:pt idx="2">
                  <c:v>-83</c:v>
                </c:pt>
                <c:pt idx="3">
                  <c:v>-49</c:v>
                </c:pt>
                <c:pt idx="4">
                  <c:v>30</c:v>
                </c:pt>
              </c:numCache>
            </c:numRef>
          </c:val>
        </c:ser>
        <c:marker val="1"/>
        <c:axId val="139514624"/>
        <c:axId val="139516544"/>
      </c:lineChart>
      <c:catAx>
        <c:axId val="139514624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Время, лет</a:t>
                </a:r>
              </a:p>
            </c:rich>
          </c:tx>
          <c:layout/>
        </c:title>
        <c:numFmt formatCode="General" sourceLinked="1"/>
        <c:tickLblPos val="nextTo"/>
        <c:crossAx val="139516544"/>
        <c:crosses val="autoZero"/>
        <c:auto val="1"/>
        <c:lblAlgn val="ctr"/>
        <c:lblOffset val="100"/>
      </c:catAx>
      <c:valAx>
        <c:axId val="139516544"/>
        <c:scaling>
          <c:orientation val="minMax"/>
          <c:min val="-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Млн. руб. в год</a:t>
                </a:r>
              </a:p>
            </c:rich>
          </c:tx>
          <c:layout/>
        </c:title>
        <c:numFmt formatCode="#,##0" sourceLinked="1"/>
        <c:tickLblPos val="nextTo"/>
        <c:crossAx val="13951462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534634-3A9F-4D8F-B1D9-E55512544063}" type="doc">
      <dgm:prSet loTypeId="urn:microsoft.com/office/officeart/2005/8/layout/vList2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B42D48E-DBA6-4722-8271-8FD80F4FD2EB}">
      <dgm:prSet phldrT="[Текст]" custT="1"/>
      <dgm:spPr/>
      <dgm:t>
        <a:bodyPr/>
        <a:lstStyle/>
        <a:p>
          <a:pPr algn="ctr"/>
          <a:r>
            <a:rPr lang="ru-RU" sz="3600" b="1" dirty="0" smtClean="0"/>
            <a:t>Магазины, совмещенные в остановочными комплексами</a:t>
          </a:r>
          <a:endParaRPr lang="ru-RU" sz="3600" b="1" dirty="0"/>
        </a:p>
      </dgm:t>
    </dgm:pt>
    <dgm:pt modelId="{D3EF0FC4-EB43-49DD-9DB0-F5C04B09E018}" type="parTrans" cxnId="{940953B9-66C8-41E1-BAEB-87C4A3000C34}">
      <dgm:prSet/>
      <dgm:spPr/>
      <dgm:t>
        <a:bodyPr/>
        <a:lstStyle/>
        <a:p>
          <a:pPr algn="ctr"/>
          <a:endParaRPr lang="ru-RU" sz="2400" b="1"/>
        </a:p>
      </dgm:t>
    </dgm:pt>
    <dgm:pt modelId="{48A2179B-10AC-4902-8843-2A488BF3B022}" type="sibTrans" cxnId="{940953B9-66C8-41E1-BAEB-87C4A3000C34}">
      <dgm:prSet/>
      <dgm:spPr/>
      <dgm:t>
        <a:bodyPr/>
        <a:lstStyle/>
        <a:p>
          <a:pPr algn="ctr"/>
          <a:endParaRPr lang="ru-RU" sz="2400" b="1"/>
        </a:p>
      </dgm:t>
    </dgm:pt>
    <dgm:pt modelId="{654ED759-9CBD-4BBC-B69F-74FA2533D607}">
      <dgm:prSet phldrT="[Текст]" phldr="1" custT="1"/>
      <dgm:spPr/>
      <dgm:t>
        <a:bodyPr/>
        <a:lstStyle/>
        <a:p>
          <a:pPr algn="ctr"/>
          <a:endParaRPr lang="ru-RU" sz="2800" b="1"/>
        </a:p>
      </dgm:t>
    </dgm:pt>
    <dgm:pt modelId="{D05C73A7-768A-4EE7-85F0-877F5448900E}" type="parTrans" cxnId="{D6ACFB4D-8257-471E-9F74-749093FC1F61}">
      <dgm:prSet/>
      <dgm:spPr/>
      <dgm:t>
        <a:bodyPr/>
        <a:lstStyle/>
        <a:p>
          <a:pPr algn="ctr"/>
          <a:endParaRPr lang="ru-RU" sz="2400" b="1"/>
        </a:p>
      </dgm:t>
    </dgm:pt>
    <dgm:pt modelId="{637AC048-DE5B-43FC-81AD-1F86803A3A9B}" type="sibTrans" cxnId="{D6ACFB4D-8257-471E-9F74-749093FC1F61}">
      <dgm:prSet/>
      <dgm:spPr/>
      <dgm:t>
        <a:bodyPr/>
        <a:lstStyle/>
        <a:p>
          <a:pPr algn="ctr"/>
          <a:endParaRPr lang="ru-RU" sz="2400" b="1"/>
        </a:p>
      </dgm:t>
    </dgm:pt>
    <dgm:pt modelId="{4E481F45-B042-4281-963C-15E8776E3424}">
      <dgm:prSet phldrT="[Текст]" custT="1"/>
      <dgm:spPr/>
      <dgm:t>
        <a:bodyPr/>
        <a:lstStyle/>
        <a:p>
          <a:pPr algn="ctr"/>
          <a:r>
            <a:rPr lang="ru-RU" sz="3600" b="1" dirty="0" smtClean="0"/>
            <a:t>Отдельно стоящие павильоны внутри жилых кварталов</a:t>
          </a:r>
          <a:endParaRPr lang="ru-RU" sz="3600" b="1" dirty="0"/>
        </a:p>
      </dgm:t>
    </dgm:pt>
    <dgm:pt modelId="{F38CF438-8434-4618-8511-BF7059448FD7}" type="parTrans" cxnId="{141E512F-63D0-470E-9DAA-FAD7EA7F93B2}">
      <dgm:prSet/>
      <dgm:spPr/>
      <dgm:t>
        <a:bodyPr/>
        <a:lstStyle/>
        <a:p>
          <a:pPr algn="ctr"/>
          <a:endParaRPr lang="ru-RU" sz="2400" b="1"/>
        </a:p>
      </dgm:t>
    </dgm:pt>
    <dgm:pt modelId="{409C1030-8D35-449F-80CF-DADD6E7F8730}" type="sibTrans" cxnId="{141E512F-63D0-470E-9DAA-FAD7EA7F93B2}">
      <dgm:prSet/>
      <dgm:spPr/>
      <dgm:t>
        <a:bodyPr/>
        <a:lstStyle/>
        <a:p>
          <a:pPr algn="ctr"/>
          <a:endParaRPr lang="ru-RU" sz="2400" b="1"/>
        </a:p>
      </dgm:t>
    </dgm:pt>
    <dgm:pt modelId="{C403698F-CE54-4885-9AC7-B5B5E5517767}">
      <dgm:prSet phldrT="[Текст]" phldr="1" custT="1"/>
      <dgm:spPr/>
      <dgm:t>
        <a:bodyPr/>
        <a:lstStyle/>
        <a:p>
          <a:pPr algn="ctr"/>
          <a:endParaRPr lang="ru-RU" sz="2800" b="1"/>
        </a:p>
      </dgm:t>
    </dgm:pt>
    <dgm:pt modelId="{FAA8712A-646D-45CA-B5B7-E3602968B1CE}" type="parTrans" cxnId="{92F526E3-2096-40D0-B6C5-8A92CCD87114}">
      <dgm:prSet/>
      <dgm:spPr/>
      <dgm:t>
        <a:bodyPr/>
        <a:lstStyle/>
        <a:p>
          <a:pPr algn="ctr"/>
          <a:endParaRPr lang="ru-RU" sz="2400" b="1"/>
        </a:p>
      </dgm:t>
    </dgm:pt>
    <dgm:pt modelId="{8578FB08-8FCC-4DAB-A7DA-140DB103017D}" type="sibTrans" cxnId="{92F526E3-2096-40D0-B6C5-8A92CCD87114}">
      <dgm:prSet/>
      <dgm:spPr/>
      <dgm:t>
        <a:bodyPr/>
        <a:lstStyle/>
        <a:p>
          <a:pPr algn="ctr"/>
          <a:endParaRPr lang="ru-RU" sz="2400" b="1"/>
        </a:p>
      </dgm:t>
    </dgm:pt>
    <dgm:pt modelId="{7C3A6C00-ADAC-4316-A09F-28FE19B8F38E}">
      <dgm:prSet custT="1"/>
      <dgm:spPr/>
      <dgm:t>
        <a:bodyPr/>
        <a:lstStyle/>
        <a:p>
          <a:pPr algn="ctr"/>
          <a:r>
            <a:rPr lang="ru-RU" sz="3600" b="1" dirty="0" smtClean="0"/>
            <a:t>Квартиры на 1 этаже, переведенные в нежилые  помещения</a:t>
          </a:r>
          <a:endParaRPr lang="ru-RU" sz="3600" b="1" dirty="0"/>
        </a:p>
      </dgm:t>
    </dgm:pt>
    <dgm:pt modelId="{5A712B10-C956-41C6-97AF-1A8FDDD4DE7B}" type="parTrans" cxnId="{629C8ACC-63A6-4430-860E-6D201B6499E8}">
      <dgm:prSet/>
      <dgm:spPr/>
      <dgm:t>
        <a:bodyPr/>
        <a:lstStyle/>
        <a:p>
          <a:pPr algn="ctr"/>
          <a:endParaRPr lang="ru-RU" sz="2400" b="1"/>
        </a:p>
      </dgm:t>
    </dgm:pt>
    <dgm:pt modelId="{11325B93-1F69-4BDB-93B5-B43644FB77B1}" type="sibTrans" cxnId="{629C8ACC-63A6-4430-860E-6D201B6499E8}">
      <dgm:prSet/>
      <dgm:spPr/>
      <dgm:t>
        <a:bodyPr/>
        <a:lstStyle/>
        <a:p>
          <a:pPr algn="ctr"/>
          <a:endParaRPr lang="ru-RU" sz="2400" b="1"/>
        </a:p>
      </dgm:t>
    </dgm:pt>
    <dgm:pt modelId="{F914F081-2267-4BB4-BE20-3C9758FFBADB}">
      <dgm:prSet custT="1"/>
      <dgm:spPr/>
      <dgm:t>
        <a:bodyPr/>
        <a:lstStyle/>
        <a:p>
          <a:pPr algn="ctr"/>
          <a:r>
            <a:rPr lang="ru-RU" sz="3600" b="1" dirty="0" smtClean="0"/>
            <a:t>Павильоны внутри торговых центров</a:t>
          </a:r>
          <a:endParaRPr lang="ru-RU" sz="3600" b="1" dirty="0"/>
        </a:p>
      </dgm:t>
    </dgm:pt>
    <dgm:pt modelId="{890FD166-55A4-4A36-8540-7D6C80B3B1C0}" type="parTrans" cxnId="{CAFD4D50-38D3-4552-8FA0-2DA247D0756B}">
      <dgm:prSet/>
      <dgm:spPr/>
      <dgm:t>
        <a:bodyPr/>
        <a:lstStyle/>
        <a:p>
          <a:pPr algn="ctr"/>
          <a:endParaRPr lang="ru-RU" sz="2400" b="1"/>
        </a:p>
      </dgm:t>
    </dgm:pt>
    <dgm:pt modelId="{2A0A01FB-8FDC-4909-8A84-35D2B187AF11}" type="sibTrans" cxnId="{CAFD4D50-38D3-4552-8FA0-2DA247D0756B}">
      <dgm:prSet/>
      <dgm:spPr/>
      <dgm:t>
        <a:bodyPr/>
        <a:lstStyle/>
        <a:p>
          <a:pPr algn="ctr"/>
          <a:endParaRPr lang="ru-RU" sz="2400" b="1"/>
        </a:p>
      </dgm:t>
    </dgm:pt>
    <dgm:pt modelId="{9852DCD5-42F0-4E30-B79A-19517F9DAD74}" type="pres">
      <dgm:prSet presAssocID="{23534634-3A9F-4D8F-B1D9-E5551254406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2D4E5D-7DB3-4578-889A-4DBAB7D5BA00}" type="pres">
      <dgm:prSet presAssocID="{2B42D48E-DBA6-4722-8271-8FD80F4FD2E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2EF509-B799-4F8F-B55F-4499B8B53F34}" type="pres">
      <dgm:prSet presAssocID="{2B42D48E-DBA6-4722-8271-8FD80F4FD2EB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639858-817C-426E-BE1A-253ED315C347}" type="pres">
      <dgm:prSet presAssocID="{4E481F45-B042-4281-963C-15E8776E342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92C1B-BDF7-4AC2-A0AA-BF410A6DF4DA}" type="pres">
      <dgm:prSet presAssocID="{4E481F45-B042-4281-963C-15E8776E342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A8BDE8-8AD6-47D7-AAB2-95718E1A37A9}" type="pres">
      <dgm:prSet presAssocID="{7C3A6C00-ADAC-4316-A09F-28FE19B8F38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376058-F11F-42A8-B8DC-E9FDA34891E7}" type="pres">
      <dgm:prSet presAssocID="{11325B93-1F69-4BDB-93B5-B43644FB77B1}" presName="spacer" presStyleCnt="0"/>
      <dgm:spPr/>
    </dgm:pt>
    <dgm:pt modelId="{A8C0A7E6-C336-444B-A769-CA43BEA6223F}" type="pres">
      <dgm:prSet presAssocID="{F914F081-2267-4BB4-BE20-3C9758FFBAD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F526E3-2096-40D0-B6C5-8A92CCD87114}" srcId="{4E481F45-B042-4281-963C-15E8776E3424}" destId="{C403698F-CE54-4885-9AC7-B5B5E5517767}" srcOrd="0" destOrd="0" parTransId="{FAA8712A-646D-45CA-B5B7-E3602968B1CE}" sibTransId="{8578FB08-8FCC-4DAB-A7DA-140DB103017D}"/>
    <dgm:cxn modelId="{940953B9-66C8-41E1-BAEB-87C4A3000C34}" srcId="{23534634-3A9F-4D8F-B1D9-E55512544063}" destId="{2B42D48E-DBA6-4722-8271-8FD80F4FD2EB}" srcOrd="0" destOrd="0" parTransId="{D3EF0FC4-EB43-49DD-9DB0-F5C04B09E018}" sibTransId="{48A2179B-10AC-4902-8843-2A488BF3B022}"/>
    <dgm:cxn modelId="{EEBA1159-A4FB-4F65-97C8-A73D5133E4F0}" type="presOf" srcId="{7C3A6C00-ADAC-4316-A09F-28FE19B8F38E}" destId="{17A8BDE8-8AD6-47D7-AAB2-95718E1A37A9}" srcOrd="0" destOrd="0" presId="urn:microsoft.com/office/officeart/2005/8/layout/vList2"/>
    <dgm:cxn modelId="{31ED94CB-4DB2-444A-B9AD-5B0975C92CFE}" type="presOf" srcId="{23534634-3A9F-4D8F-B1D9-E55512544063}" destId="{9852DCD5-42F0-4E30-B79A-19517F9DAD74}" srcOrd="0" destOrd="0" presId="urn:microsoft.com/office/officeart/2005/8/layout/vList2"/>
    <dgm:cxn modelId="{ACD2D454-0E86-4399-9E9A-103293FB12E4}" type="presOf" srcId="{C403698F-CE54-4885-9AC7-B5B5E5517767}" destId="{63A92C1B-BDF7-4AC2-A0AA-BF410A6DF4DA}" srcOrd="0" destOrd="0" presId="urn:microsoft.com/office/officeart/2005/8/layout/vList2"/>
    <dgm:cxn modelId="{D6ACFB4D-8257-471E-9F74-749093FC1F61}" srcId="{2B42D48E-DBA6-4722-8271-8FD80F4FD2EB}" destId="{654ED759-9CBD-4BBC-B69F-74FA2533D607}" srcOrd="0" destOrd="0" parTransId="{D05C73A7-768A-4EE7-85F0-877F5448900E}" sibTransId="{637AC048-DE5B-43FC-81AD-1F86803A3A9B}"/>
    <dgm:cxn modelId="{CAFD4D50-38D3-4552-8FA0-2DA247D0756B}" srcId="{23534634-3A9F-4D8F-B1D9-E55512544063}" destId="{F914F081-2267-4BB4-BE20-3C9758FFBADB}" srcOrd="3" destOrd="0" parTransId="{890FD166-55A4-4A36-8540-7D6C80B3B1C0}" sibTransId="{2A0A01FB-8FDC-4909-8A84-35D2B187AF11}"/>
    <dgm:cxn modelId="{169AB00F-3485-46CD-A690-8CFF167C4E4D}" type="presOf" srcId="{2B42D48E-DBA6-4722-8271-8FD80F4FD2EB}" destId="{9B2D4E5D-7DB3-4578-889A-4DBAB7D5BA00}" srcOrd="0" destOrd="0" presId="urn:microsoft.com/office/officeart/2005/8/layout/vList2"/>
    <dgm:cxn modelId="{58BD5521-84DB-4528-96B9-F4BE774E4661}" type="presOf" srcId="{654ED759-9CBD-4BBC-B69F-74FA2533D607}" destId="{682EF509-B799-4F8F-B55F-4499B8B53F34}" srcOrd="0" destOrd="0" presId="urn:microsoft.com/office/officeart/2005/8/layout/vList2"/>
    <dgm:cxn modelId="{18CC11C5-930A-4F92-98A0-DC470FCAD926}" type="presOf" srcId="{F914F081-2267-4BB4-BE20-3C9758FFBADB}" destId="{A8C0A7E6-C336-444B-A769-CA43BEA6223F}" srcOrd="0" destOrd="0" presId="urn:microsoft.com/office/officeart/2005/8/layout/vList2"/>
    <dgm:cxn modelId="{141E512F-63D0-470E-9DAA-FAD7EA7F93B2}" srcId="{23534634-3A9F-4D8F-B1D9-E55512544063}" destId="{4E481F45-B042-4281-963C-15E8776E3424}" srcOrd="1" destOrd="0" parTransId="{F38CF438-8434-4618-8511-BF7059448FD7}" sibTransId="{409C1030-8D35-449F-80CF-DADD6E7F8730}"/>
    <dgm:cxn modelId="{5E32D96D-578F-4792-8C2D-EA2D30CDBFE8}" type="presOf" srcId="{4E481F45-B042-4281-963C-15E8776E3424}" destId="{9F639858-817C-426E-BE1A-253ED315C347}" srcOrd="0" destOrd="0" presId="urn:microsoft.com/office/officeart/2005/8/layout/vList2"/>
    <dgm:cxn modelId="{629C8ACC-63A6-4430-860E-6D201B6499E8}" srcId="{23534634-3A9F-4D8F-B1D9-E55512544063}" destId="{7C3A6C00-ADAC-4316-A09F-28FE19B8F38E}" srcOrd="2" destOrd="0" parTransId="{5A712B10-C956-41C6-97AF-1A8FDDD4DE7B}" sibTransId="{11325B93-1F69-4BDB-93B5-B43644FB77B1}"/>
    <dgm:cxn modelId="{5D9CBB4B-835A-4FDA-A740-9508BF6E57F9}" type="presParOf" srcId="{9852DCD5-42F0-4E30-B79A-19517F9DAD74}" destId="{9B2D4E5D-7DB3-4578-889A-4DBAB7D5BA00}" srcOrd="0" destOrd="0" presId="urn:microsoft.com/office/officeart/2005/8/layout/vList2"/>
    <dgm:cxn modelId="{850CCA71-19DC-4840-996D-46B9A992A33A}" type="presParOf" srcId="{9852DCD5-42F0-4E30-B79A-19517F9DAD74}" destId="{682EF509-B799-4F8F-B55F-4499B8B53F34}" srcOrd="1" destOrd="0" presId="urn:microsoft.com/office/officeart/2005/8/layout/vList2"/>
    <dgm:cxn modelId="{C104D8A2-F4D9-4949-97E9-6EAF88DD7CF3}" type="presParOf" srcId="{9852DCD5-42F0-4E30-B79A-19517F9DAD74}" destId="{9F639858-817C-426E-BE1A-253ED315C347}" srcOrd="2" destOrd="0" presId="urn:microsoft.com/office/officeart/2005/8/layout/vList2"/>
    <dgm:cxn modelId="{FAA49E66-48BA-492E-959E-2DD51CEEE764}" type="presParOf" srcId="{9852DCD5-42F0-4E30-B79A-19517F9DAD74}" destId="{63A92C1B-BDF7-4AC2-A0AA-BF410A6DF4DA}" srcOrd="3" destOrd="0" presId="urn:microsoft.com/office/officeart/2005/8/layout/vList2"/>
    <dgm:cxn modelId="{AC1CA198-998F-485B-9126-CB34495BE127}" type="presParOf" srcId="{9852DCD5-42F0-4E30-B79A-19517F9DAD74}" destId="{17A8BDE8-8AD6-47D7-AAB2-95718E1A37A9}" srcOrd="4" destOrd="0" presId="urn:microsoft.com/office/officeart/2005/8/layout/vList2"/>
    <dgm:cxn modelId="{A6D73755-C385-4674-B799-3D13054FEF4F}" type="presParOf" srcId="{9852DCD5-42F0-4E30-B79A-19517F9DAD74}" destId="{E6376058-F11F-42A8-B8DC-E9FDA34891E7}" srcOrd="5" destOrd="0" presId="urn:microsoft.com/office/officeart/2005/8/layout/vList2"/>
    <dgm:cxn modelId="{A29BDA07-4039-4CAF-A772-6427603E002E}" type="presParOf" srcId="{9852DCD5-42F0-4E30-B79A-19517F9DAD74}" destId="{A8C0A7E6-C336-444B-A769-CA43BEA6223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82971C9-16F7-41F3-B034-F27233B3AF13}">
      <dgm:prSet phldrT="[Текст]" custT="1"/>
      <dgm:spPr/>
      <dgm:t>
        <a:bodyPr/>
        <a:lstStyle/>
        <a:p>
          <a:r>
            <a:rPr lang="ru-RU" sz="2400" b="1" dirty="0" smtClean="0"/>
            <a:t>3%</a:t>
          </a:r>
          <a:endParaRPr lang="ru-RU" sz="2400" b="1" dirty="0"/>
        </a:p>
      </dgm:t>
    </dgm:pt>
    <dgm:pt modelId="{53AD7BA7-DE65-409D-81E9-D915119B5E4B}" type="parTrans" cxnId="{024EEC63-7E3A-4F73-A077-F7BC6E551F4C}">
      <dgm:prSet/>
      <dgm:spPr/>
      <dgm:t>
        <a:bodyPr/>
        <a:lstStyle/>
        <a:p>
          <a:endParaRPr lang="ru-RU" sz="2400" b="1"/>
        </a:p>
      </dgm:t>
    </dgm:pt>
    <dgm:pt modelId="{5C59783B-658F-403F-9999-38E6C0249FFE}" type="sibTrans" cxnId="{024EEC63-7E3A-4F73-A077-F7BC6E551F4C}">
      <dgm:prSet custT="1"/>
      <dgm:spPr/>
      <dgm:t>
        <a:bodyPr/>
        <a:lstStyle/>
        <a:p>
          <a:endParaRPr lang="ru-RU" sz="1800" b="1"/>
        </a:p>
      </dgm:t>
    </dgm:pt>
    <dgm:pt modelId="{ED1272BC-4392-411C-B024-4C83E0C7E9E1}">
      <dgm:prSet custT="1"/>
      <dgm:spPr/>
      <dgm:t>
        <a:bodyPr/>
        <a:lstStyle/>
        <a:p>
          <a:r>
            <a:rPr lang="ru-RU" sz="2400" b="1" dirty="0" smtClean="0"/>
            <a:t>1 500 чел</a:t>
          </a:r>
          <a:endParaRPr lang="ru-RU" sz="2400" b="1" dirty="0"/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2400" b="1"/>
        </a:p>
      </dgm:t>
    </dgm:pt>
    <dgm:pt modelId="{8DEFDD78-CEFF-49E4-8317-FEE83A5C08CA}" type="sibTrans" cxnId="{1A4958F5-C87D-4E37-B8EE-FA1F1A65F4C2}">
      <dgm:prSet custT="1"/>
      <dgm:spPr/>
      <dgm:t>
        <a:bodyPr/>
        <a:lstStyle/>
        <a:p>
          <a:endParaRPr lang="ru-RU" sz="1800" b="1"/>
        </a:p>
      </dgm:t>
    </dgm:pt>
    <dgm:pt modelId="{7697B9DE-FFA0-412D-AF51-33B961AB6113}">
      <dgm:prSet phldrT="[Текст]" custT="1"/>
      <dgm:spPr/>
      <dgm:t>
        <a:bodyPr/>
        <a:lstStyle/>
        <a:p>
          <a:r>
            <a:rPr lang="ru-RU" sz="2400" b="1" dirty="0" smtClean="0"/>
            <a:t>50 000 чел</a:t>
          </a:r>
          <a:endParaRPr lang="ru-RU" sz="2400" b="1" dirty="0"/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1800" b="1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2400" b="1"/>
        </a:p>
      </dgm:t>
    </dgm:pt>
    <dgm:pt modelId="{35111528-163A-483B-8CAD-A53EF9762D94}">
      <dgm:prSet custT="1"/>
      <dgm:spPr/>
      <dgm:t>
        <a:bodyPr/>
        <a:lstStyle/>
        <a:p>
          <a:r>
            <a:rPr lang="ru-RU" sz="2400" b="1" dirty="0" smtClean="0"/>
            <a:t>1 000 магазинов</a:t>
          </a:r>
          <a:endParaRPr lang="ru-RU" sz="2400" b="1" dirty="0"/>
        </a:p>
      </dgm:t>
    </dgm:pt>
    <dgm:pt modelId="{6A62882A-58B5-48D4-A10F-201DA87E0471}" type="parTrans" cxnId="{F0CBDDA0-6107-4A14-A6E2-994839423E23}">
      <dgm:prSet/>
      <dgm:spPr/>
      <dgm:t>
        <a:bodyPr/>
        <a:lstStyle/>
        <a:p>
          <a:endParaRPr lang="ru-RU" sz="2400" b="1"/>
        </a:p>
      </dgm:t>
    </dgm:pt>
    <dgm:pt modelId="{CA175FB5-B916-4CD1-AFD9-55CB8B795DD4}" type="sibTrans" cxnId="{F0CBDDA0-6107-4A14-A6E2-994839423E23}">
      <dgm:prSet custT="1"/>
      <dgm:spPr/>
      <dgm:t>
        <a:bodyPr/>
        <a:lstStyle/>
        <a:p>
          <a:endParaRPr lang="ru-RU" sz="1800" b="1"/>
        </a:p>
      </dgm:t>
    </dgm:pt>
    <dgm:pt modelId="{861077BF-9FA7-4D05-8B1F-72EE26D5F57A}">
      <dgm:prSet custT="1"/>
      <dgm:spPr/>
      <dgm:t>
        <a:bodyPr/>
        <a:lstStyle/>
        <a:p>
          <a:r>
            <a:rPr lang="ru-RU" sz="2400" b="1" dirty="0" smtClean="0"/>
            <a:t>3 чел</a:t>
          </a:r>
        </a:p>
        <a:p>
          <a:r>
            <a:rPr lang="ru-RU" sz="2400" b="1" dirty="0" smtClean="0"/>
            <a:t>в 2 магазинах</a:t>
          </a:r>
          <a:endParaRPr lang="ru-RU" sz="2400" b="1" dirty="0"/>
        </a:p>
      </dgm:t>
    </dgm:pt>
    <dgm:pt modelId="{CCCC8553-2966-447D-B0BE-9630160A9F0E}" type="parTrans" cxnId="{935A3279-DD25-4B21-9F1D-A74509872284}">
      <dgm:prSet/>
      <dgm:spPr/>
      <dgm:t>
        <a:bodyPr/>
        <a:lstStyle/>
        <a:p>
          <a:endParaRPr lang="ru-RU" sz="2400" b="1"/>
        </a:p>
      </dgm:t>
    </dgm:pt>
    <dgm:pt modelId="{DE8E78F5-671C-4D37-B1CF-43C64D0DED33}" type="sibTrans" cxnId="{935A3279-DD25-4B21-9F1D-A74509872284}">
      <dgm:prSet/>
      <dgm:spPr/>
      <dgm:t>
        <a:bodyPr/>
        <a:lstStyle/>
        <a:p>
          <a:endParaRPr lang="ru-RU" sz="2400" b="1"/>
        </a:p>
      </dgm:t>
    </dgm:pt>
    <dgm:pt modelId="{3E3D5ED0-0C36-4694-9B34-B057F132BCEA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E9EAC6-4959-498D-9A72-C7DACC08BB35}" type="pres">
      <dgm:prSet presAssocID="{7697B9DE-FFA0-412D-AF51-33B961AB611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94FA23-5A53-491B-864C-DFF00B3411FB}" type="pres">
      <dgm:prSet presAssocID="{4F42FCFF-E944-4408-9DBD-7DA1547BE899}" presName="sibTrans" presStyleLbl="sibTrans2D1" presStyleIdx="0" presStyleCnt="4"/>
      <dgm:spPr/>
      <dgm:t>
        <a:bodyPr/>
        <a:lstStyle/>
        <a:p>
          <a:endParaRPr lang="ru-RU"/>
        </a:p>
      </dgm:t>
    </dgm:pt>
    <dgm:pt modelId="{38E077D5-EFB5-4D08-A7C1-50C2FD8B913C}" type="pres">
      <dgm:prSet presAssocID="{4F42FCFF-E944-4408-9DBD-7DA1547BE899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1D68FF9C-D310-46B9-8E85-B2DD9FAE33FE}" type="pres">
      <dgm:prSet presAssocID="{982971C9-16F7-41F3-B034-F27233B3AF1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4AB6A2-7A57-403F-9364-6BEAAEDAFA86}" type="pres">
      <dgm:prSet presAssocID="{5C59783B-658F-403F-9999-38E6C0249FFE}" presName="sibTrans" presStyleLbl="sibTrans2D1" presStyleIdx="1" presStyleCnt="4"/>
      <dgm:spPr/>
      <dgm:t>
        <a:bodyPr/>
        <a:lstStyle/>
        <a:p>
          <a:endParaRPr lang="ru-RU"/>
        </a:p>
      </dgm:t>
    </dgm:pt>
    <dgm:pt modelId="{2A63E4B1-E8FA-4611-92A0-9B447D626C3C}" type="pres">
      <dgm:prSet presAssocID="{5C59783B-658F-403F-9999-38E6C0249FFE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C57AB38F-C389-4034-80AF-469BF5104A15}" type="pres">
      <dgm:prSet presAssocID="{ED1272BC-4392-411C-B024-4C83E0C7E9E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59CD16-F35C-40F4-96CC-248DA58AAE9A}" type="pres">
      <dgm:prSet presAssocID="{8DEFDD78-CEFF-49E4-8317-FEE83A5C08CA}" presName="sibTrans" presStyleLbl="sibTrans2D1" presStyleIdx="2" presStyleCnt="4"/>
      <dgm:spPr/>
      <dgm:t>
        <a:bodyPr/>
        <a:lstStyle/>
        <a:p>
          <a:endParaRPr lang="ru-RU"/>
        </a:p>
      </dgm:t>
    </dgm:pt>
    <dgm:pt modelId="{3EF5A0BD-E01C-4485-8157-145555E17597}" type="pres">
      <dgm:prSet presAssocID="{8DEFDD78-CEFF-49E4-8317-FEE83A5C08CA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0B35FD1D-E946-4E2B-9DB9-9E06651FBB10}" type="pres">
      <dgm:prSet presAssocID="{35111528-163A-483B-8CAD-A53EF9762D9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4BA8C-5094-4416-ADD4-0B79DD204D99}" type="pres">
      <dgm:prSet presAssocID="{CA175FB5-B916-4CD1-AFD9-55CB8B795DD4}" presName="sibTrans" presStyleLbl="sibTrans2D1" presStyleIdx="3" presStyleCnt="4"/>
      <dgm:spPr/>
      <dgm:t>
        <a:bodyPr/>
        <a:lstStyle/>
        <a:p>
          <a:endParaRPr lang="ru-RU"/>
        </a:p>
      </dgm:t>
    </dgm:pt>
    <dgm:pt modelId="{13799FAF-B2C9-4DEF-93C6-ABCD557F4673}" type="pres">
      <dgm:prSet presAssocID="{CA175FB5-B916-4CD1-AFD9-55CB8B795DD4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7029D472-4D8E-4633-A306-90F6CB899D58}" type="pres">
      <dgm:prSet presAssocID="{861077BF-9FA7-4D05-8B1F-72EE26D5F57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4EEC63-7E3A-4F73-A077-F7BC6E551F4C}" srcId="{A4BA1B27-847E-424E-B340-45F857D129DA}" destId="{982971C9-16F7-41F3-B034-F27233B3AF13}" srcOrd="1" destOrd="0" parTransId="{53AD7BA7-DE65-409D-81E9-D915119B5E4B}" sibTransId="{5C59783B-658F-403F-9999-38E6C0249FFE}"/>
    <dgm:cxn modelId="{935A3279-DD25-4B21-9F1D-A74509872284}" srcId="{A4BA1B27-847E-424E-B340-45F857D129DA}" destId="{861077BF-9FA7-4D05-8B1F-72EE26D5F57A}" srcOrd="4" destOrd="0" parTransId="{CCCC8553-2966-447D-B0BE-9630160A9F0E}" sibTransId="{DE8E78F5-671C-4D37-B1CF-43C64D0DED33}"/>
    <dgm:cxn modelId="{5D04765C-784E-49F1-A373-E945009C85D7}" type="presOf" srcId="{A4BA1B27-847E-424E-B340-45F857D129DA}" destId="{3E3D5ED0-0C36-4694-9B34-B057F132BCEA}" srcOrd="0" destOrd="0" presId="urn:microsoft.com/office/officeart/2005/8/layout/process1"/>
    <dgm:cxn modelId="{77D891DF-9CE4-42FA-86E3-2E62AE15FADE}" type="presOf" srcId="{5C59783B-658F-403F-9999-38E6C0249FFE}" destId="{444AB6A2-7A57-403F-9364-6BEAAEDAFA86}" srcOrd="0" destOrd="0" presId="urn:microsoft.com/office/officeart/2005/8/layout/process1"/>
    <dgm:cxn modelId="{81AADA79-110B-43FB-9619-008E021EA367}" type="presOf" srcId="{CA175FB5-B916-4CD1-AFD9-55CB8B795DD4}" destId="{4A64BA8C-5094-4416-ADD4-0B79DD204D99}" srcOrd="0" destOrd="0" presId="urn:microsoft.com/office/officeart/2005/8/layout/process1"/>
    <dgm:cxn modelId="{9D9B76F7-54F6-4B97-8176-CA749AB583D2}" type="presOf" srcId="{7697B9DE-FFA0-412D-AF51-33B961AB6113}" destId="{7EE9EAC6-4959-498D-9A72-C7DACC08BB35}" srcOrd="0" destOrd="0" presId="urn:microsoft.com/office/officeart/2005/8/layout/process1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3EC7120C-B1F1-4117-9B83-908F3D9025B3}" type="presOf" srcId="{861077BF-9FA7-4D05-8B1F-72EE26D5F57A}" destId="{7029D472-4D8E-4633-A306-90F6CB899D58}" srcOrd="0" destOrd="0" presId="urn:microsoft.com/office/officeart/2005/8/layout/process1"/>
    <dgm:cxn modelId="{2AC9E9F6-78F9-475E-B927-E8C72AD5701B}" type="presOf" srcId="{35111528-163A-483B-8CAD-A53EF9762D94}" destId="{0B35FD1D-E946-4E2B-9DB9-9E06651FBB10}" srcOrd="0" destOrd="0" presId="urn:microsoft.com/office/officeart/2005/8/layout/process1"/>
    <dgm:cxn modelId="{A825FDCE-2783-407C-AC32-BE10C2DB3770}" type="presOf" srcId="{4F42FCFF-E944-4408-9DBD-7DA1547BE899}" destId="{6B94FA23-5A53-491B-864C-DFF00B3411FB}" srcOrd="0" destOrd="0" presId="urn:microsoft.com/office/officeart/2005/8/layout/process1"/>
    <dgm:cxn modelId="{F0CBDDA0-6107-4A14-A6E2-994839423E23}" srcId="{A4BA1B27-847E-424E-B340-45F857D129DA}" destId="{35111528-163A-483B-8CAD-A53EF9762D94}" srcOrd="3" destOrd="0" parTransId="{6A62882A-58B5-48D4-A10F-201DA87E0471}" sibTransId="{CA175FB5-B916-4CD1-AFD9-55CB8B795DD4}"/>
    <dgm:cxn modelId="{A84C731B-C32F-4AD2-877A-1EC110FBC78D}" type="presOf" srcId="{8DEFDD78-CEFF-49E4-8317-FEE83A5C08CA}" destId="{3EF5A0BD-E01C-4485-8157-145555E17597}" srcOrd="1" destOrd="0" presId="urn:microsoft.com/office/officeart/2005/8/layout/process1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B34F129B-4E62-4CB8-A2E1-5E76B39E739C}" type="presOf" srcId="{982971C9-16F7-41F3-B034-F27233B3AF13}" destId="{1D68FF9C-D310-46B9-8E85-B2DD9FAE33FE}" srcOrd="0" destOrd="0" presId="urn:microsoft.com/office/officeart/2005/8/layout/process1"/>
    <dgm:cxn modelId="{DD79258A-BFB1-4148-AF68-456FCEABE6AD}" type="presOf" srcId="{CA175FB5-B916-4CD1-AFD9-55CB8B795DD4}" destId="{13799FAF-B2C9-4DEF-93C6-ABCD557F4673}" srcOrd="1" destOrd="0" presId="urn:microsoft.com/office/officeart/2005/8/layout/process1"/>
    <dgm:cxn modelId="{3442C93D-3817-406A-BE27-7D883D04C1E1}" type="presOf" srcId="{ED1272BC-4392-411C-B024-4C83E0C7E9E1}" destId="{C57AB38F-C389-4034-80AF-469BF5104A15}" srcOrd="0" destOrd="0" presId="urn:microsoft.com/office/officeart/2005/8/layout/process1"/>
    <dgm:cxn modelId="{E80A46C5-CA55-494E-8D34-9ABCDB2917B8}" type="presOf" srcId="{4F42FCFF-E944-4408-9DBD-7DA1547BE899}" destId="{38E077D5-EFB5-4D08-A7C1-50C2FD8B913C}" srcOrd="1" destOrd="0" presId="urn:microsoft.com/office/officeart/2005/8/layout/process1"/>
    <dgm:cxn modelId="{E2B6A567-5BBF-4331-9F36-82EC558B7B98}" type="presOf" srcId="{5C59783B-658F-403F-9999-38E6C0249FFE}" destId="{2A63E4B1-E8FA-4611-92A0-9B447D626C3C}" srcOrd="1" destOrd="0" presId="urn:microsoft.com/office/officeart/2005/8/layout/process1"/>
    <dgm:cxn modelId="{682E3C68-51D3-497C-B6A8-009E637CEB76}" type="presOf" srcId="{8DEFDD78-CEFF-49E4-8317-FEE83A5C08CA}" destId="{8559CD16-F35C-40F4-96CC-248DA58AAE9A}" srcOrd="0" destOrd="0" presId="urn:microsoft.com/office/officeart/2005/8/layout/process1"/>
    <dgm:cxn modelId="{0D64D7BE-3AA2-4140-AB08-6DA070A7DA53}" type="presParOf" srcId="{3E3D5ED0-0C36-4694-9B34-B057F132BCEA}" destId="{7EE9EAC6-4959-498D-9A72-C7DACC08BB35}" srcOrd="0" destOrd="0" presId="urn:microsoft.com/office/officeart/2005/8/layout/process1"/>
    <dgm:cxn modelId="{D459480E-FDF1-4BAD-890A-BFFF97D5152F}" type="presParOf" srcId="{3E3D5ED0-0C36-4694-9B34-B057F132BCEA}" destId="{6B94FA23-5A53-491B-864C-DFF00B3411FB}" srcOrd="1" destOrd="0" presId="urn:microsoft.com/office/officeart/2005/8/layout/process1"/>
    <dgm:cxn modelId="{075C54C0-000D-4969-B663-14025C31F6F0}" type="presParOf" srcId="{6B94FA23-5A53-491B-864C-DFF00B3411FB}" destId="{38E077D5-EFB5-4D08-A7C1-50C2FD8B913C}" srcOrd="0" destOrd="0" presId="urn:microsoft.com/office/officeart/2005/8/layout/process1"/>
    <dgm:cxn modelId="{8ECAB696-C804-43C5-9278-AFF0CB0E306B}" type="presParOf" srcId="{3E3D5ED0-0C36-4694-9B34-B057F132BCEA}" destId="{1D68FF9C-D310-46B9-8E85-B2DD9FAE33FE}" srcOrd="2" destOrd="0" presId="urn:microsoft.com/office/officeart/2005/8/layout/process1"/>
    <dgm:cxn modelId="{BD706904-5B69-432A-973C-7968FDA2CB66}" type="presParOf" srcId="{3E3D5ED0-0C36-4694-9B34-B057F132BCEA}" destId="{444AB6A2-7A57-403F-9364-6BEAAEDAFA86}" srcOrd="3" destOrd="0" presId="urn:microsoft.com/office/officeart/2005/8/layout/process1"/>
    <dgm:cxn modelId="{DCA28DAB-3682-4B9F-A21E-36F60966A9A1}" type="presParOf" srcId="{444AB6A2-7A57-403F-9364-6BEAAEDAFA86}" destId="{2A63E4B1-E8FA-4611-92A0-9B447D626C3C}" srcOrd="0" destOrd="0" presId="urn:microsoft.com/office/officeart/2005/8/layout/process1"/>
    <dgm:cxn modelId="{1903FBD7-0450-4C53-9793-5FFBEC4729CF}" type="presParOf" srcId="{3E3D5ED0-0C36-4694-9B34-B057F132BCEA}" destId="{C57AB38F-C389-4034-80AF-469BF5104A15}" srcOrd="4" destOrd="0" presId="urn:microsoft.com/office/officeart/2005/8/layout/process1"/>
    <dgm:cxn modelId="{E28400F5-7B8D-4845-A1A0-0EB42867D8E6}" type="presParOf" srcId="{3E3D5ED0-0C36-4694-9B34-B057F132BCEA}" destId="{8559CD16-F35C-40F4-96CC-248DA58AAE9A}" srcOrd="5" destOrd="0" presId="urn:microsoft.com/office/officeart/2005/8/layout/process1"/>
    <dgm:cxn modelId="{8F20E433-7AF3-4175-B758-81AC0EF4E12E}" type="presParOf" srcId="{8559CD16-F35C-40F4-96CC-248DA58AAE9A}" destId="{3EF5A0BD-E01C-4485-8157-145555E17597}" srcOrd="0" destOrd="0" presId="urn:microsoft.com/office/officeart/2005/8/layout/process1"/>
    <dgm:cxn modelId="{68227F60-CA71-4082-B4D9-53100000FDB0}" type="presParOf" srcId="{3E3D5ED0-0C36-4694-9B34-B057F132BCEA}" destId="{0B35FD1D-E946-4E2B-9DB9-9E06651FBB10}" srcOrd="6" destOrd="0" presId="urn:microsoft.com/office/officeart/2005/8/layout/process1"/>
    <dgm:cxn modelId="{7D7CC707-0E59-4D9A-B3B0-D18DEED4145D}" type="presParOf" srcId="{3E3D5ED0-0C36-4694-9B34-B057F132BCEA}" destId="{4A64BA8C-5094-4416-ADD4-0B79DD204D99}" srcOrd="7" destOrd="0" presId="urn:microsoft.com/office/officeart/2005/8/layout/process1"/>
    <dgm:cxn modelId="{2981377D-F0F9-4243-9BE1-A677126F07F3}" type="presParOf" srcId="{4A64BA8C-5094-4416-ADD4-0B79DD204D99}" destId="{13799FAF-B2C9-4DEF-93C6-ABCD557F4673}" srcOrd="0" destOrd="0" presId="urn:microsoft.com/office/officeart/2005/8/layout/process1"/>
    <dgm:cxn modelId="{E331660D-57F1-4656-B7F6-6EFE4A06C875}" type="presParOf" srcId="{3E3D5ED0-0C36-4694-9B34-B057F132BCEA}" destId="{7029D472-4D8E-4633-A306-90F6CB899D58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process1" loCatId="process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690E9563-A011-44E6-A4FB-B2D7C45D5EA5}">
      <dgm:prSet phldrT="[Текст]" custT="1"/>
      <dgm:spPr/>
      <dgm:t>
        <a:bodyPr/>
        <a:lstStyle/>
        <a:p>
          <a:pPr algn="ctr"/>
          <a:r>
            <a:rPr lang="ru-RU" sz="2400" b="1" dirty="0" smtClean="0"/>
            <a:t>Цель покупки любой воды вместо воды из крана или доставки воды</a:t>
          </a:r>
        </a:p>
      </dgm:t>
    </dgm:pt>
    <dgm:pt modelId="{F586EE50-A9E9-497A-A66E-5A057EDFC524}" type="parTrans" cxnId="{14AE1CA5-FA79-496F-8F2A-23BC778845E4}">
      <dgm:prSet/>
      <dgm:spPr/>
      <dgm:t>
        <a:bodyPr/>
        <a:lstStyle/>
        <a:p>
          <a:endParaRPr lang="ru-RU" sz="2400" b="1"/>
        </a:p>
      </dgm:t>
    </dgm:pt>
    <dgm:pt modelId="{C4D17456-54D4-42CD-87CC-A0B811830043}" type="sibTrans" cxnId="{14AE1CA5-FA79-496F-8F2A-23BC778845E4}">
      <dgm:prSet custT="1"/>
      <dgm:spPr/>
      <dgm:t>
        <a:bodyPr/>
        <a:lstStyle/>
        <a:p>
          <a:endParaRPr lang="ru-RU" sz="2400" b="1"/>
        </a:p>
      </dgm:t>
    </dgm:pt>
    <dgm:pt modelId="{982971C9-16F7-41F3-B034-F27233B3AF13}">
      <dgm:prSet phldrT="[Текст]" custT="1"/>
      <dgm:spPr/>
      <dgm:t>
        <a:bodyPr/>
        <a:lstStyle/>
        <a:p>
          <a:r>
            <a:rPr lang="ru-RU" sz="2400" b="1" dirty="0" smtClean="0"/>
            <a:t>Почему купят именно вашу воду</a:t>
          </a:r>
          <a:endParaRPr lang="ru-RU" sz="4800" b="1" dirty="0"/>
        </a:p>
      </dgm:t>
    </dgm:pt>
    <dgm:pt modelId="{53AD7BA7-DE65-409D-81E9-D915119B5E4B}" type="parTrans" cxnId="{024EEC63-7E3A-4F73-A077-F7BC6E551F4C}">
      <dgm:prSet/>
      <dgm:spPr/>
      <dgm:t>
        <a:bodyPr/>
        <a:lstStyle/>
        <a:p>
          <a:endParaRPr lang="ru-RU" sz="2400" b="1"/>
        </a:p>
      </dgm:t>
    </dgm:pt>
    <dgm:pt modelId="{5C59783B-658F-403F-9999-38E6C0249FFE}" type="sibTrans" cxnId="{024EEC63-7E3A-4F73-A077-F7BC6E551F4C}">
      <dgm:prSet custT="1"/>
      <dgm:spPr/>
      <dgm:t>
        <a:bodyPr/>
        <a:lstStyle/>
        <a:p>
          <a:endParaRPr lang="ru-RU" sz="2400" b="1"/>
        </a:p>
      </dgm:t>
    </dgm:pt>
    <dgm:pt modelId="{ED1272BC-4392-411C-B024-4C83E0C7E9E1}">
      <dgm:prSet custT="1"/>
      <dgm:spPr/>
      <dgm:t>
        <a:bodyPr/>
        <a:lstStyle/>
        <a:p>
          <a:r>
            <a:rPr lang="ru-RU" sz="2400" b="1" dirty="0" smtClean="0"/>
            <a:t>Как покупатель убедится, что выбрал лучшую воду</a:t>
          </a:r>
          <a:endParaRPr lang="ru-RU" sz="4800" b="1" dirty="0"/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2400" b="1"/>
        </a:p>
      </dgm:t>
    </dgm:pt>
    <dgm:pt modelId="{8DEFDD78-CEFF-49E4-8317-FEE83A5C08CA}" type="sibTrans" cxnId="{1A4958F5-C87D-4E37-B8EE-FA1F1A65F4C2}">
      <dgm:prSet/>
      <dgm:spPr/>
      <dgm:t>
        <a:bodyPr/>
        <a:lstStyle/>
        <a:p>
          <a:endParaRPr lang="ru-RU" sz="2400" b="1"/>
        </a:p>
      </dgm:t>
    </dgm:pt>
    <dgm:pt modelId="{7697B9DE-FFA0-412D-AF51-33B961AB6113}">
      <dgm:prSet phldrT="[Текст]" custT="1"/>
      <dgm:spPr/>
      <dgm:t>
        <a:bodyPr/>
        <a:lstStyle/>
        <a:p>
          <a:r>
            <a:rPr lang="ru-RU" sz="2400" b="1" dirty="0" smtClean="0"/>
            <a:t>Ситуации, при которых покупают любую воду</a:t>
          </a:r>
          <a:endParaRPr lang="ru-RU" sz="4800" b="1" dirty="0"/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2400" b="1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2400" b="1"/>
        </a:p>
      </dgm:t>
    </dgm:pt>
    <dgm:pt modelId="{3E3D5ED0-0C36-4694-9B34-B057F132BCEA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55A50A-D392-48FF-8171-FFB6A45CBA9F}" type="pres">
      <dgm:prSet presAssocID="{690E9563-A011-44E6-A4FB-B2D7C45D5EA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9DEA8F-7D9A-40DA-8621-4C1BAB010A20}" type="pres">
      <dgm:prSet presAssocID="{C4D17456-54D4-42CD-87CC-A0B811830043}" presName="sibTrans" presStyleLbl="sibTrans2D1" presStyleIdx="0" presStyleCnt="3"/>
      <dgm:spPr/>
      <dgm:t>
        <a:bodyPr/>
        <a:lstStyle/>
        <a:p>
          <a:endParaRPr lang="ru-RU"/>
        </a:p>
      </dgm:t>
    </dgm:pt>
    <dgm:pt modelId="{8D995CEE-90A0-49C6-97C5-19530817D2AE}" type="pres">
      <dgm:prSet presAssocID="{C4D17456-54D4-42CD-87CC-A0B811830043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7EE9EAC6-4959-498D-9A72-C7DACC08BB35}" type="pres">
      <dgm:prSet presAssocID="{7697B9DE-FFA0-412D-AF51-33B961AB611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94FA23-5A53-491B-864C-DFF00B3411FB}" type="pres">
      <dgm:prSet presAssocID="{4F42FCFF-E944-4408-9DBD-7DA1547BE899}" presName="sibTrans" presStyleLbl="sibTrans2D1" presStyleIdx="1" presStyleCnt="3"/>
      <dgm:spPr/>
      <dgm:t>
        <a:bodyPr/>
        <a:lstStyle/>
        <a:p>
          <a:endParaRPr lang="ru-RU"/>
        </a:p>
      </dgm:t>
    </dgm:pt>
    <dgm:pt modelId="{38E077D5-EFB5-4D08-A7C1-50C2FD8B913C}" type="pres">
      <dgm:prSet presAssocID="{4F42FCFF-E944-4408-9DBD-7DA1547BE899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1D68FF9C-D310-46B9-8E85-B2DD9FAE33FE}" type="pres">
      <dgm:prSet presAssocID="{982971C9-16F7-41F3-B034-F27233B3AF1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4AB6A2-7A57-403F-9364-6BEAAEDAFA86}" type="pres">
      <dgm:prSet presAssocID="{5C59783B-658F-403F-9999-38E6C0249FFE}" presName="sibTrans" presStyleLbl="sibTrans2D1" presStyleIdx="2" presStyleCnt="3"/>
      <dgm:spPr/>
      <dgm:t>
        <a:bodyPr/>
        <a:lstStyle/>
        <a:p>
          <a:endParaRPr lang="ru-RU"/>
        </a:p>
      </dgm:t>
    </dgm:pt>
    <dgm:pt modelId="{2A63E4B1-E8FA-4611-92A0-9B447D626C3C}" type="pres">
      <dgm:prSet presAssocID="{5C59783B-658F-403F-9999-38E6C0249FFE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C57AB38F-C389-4034-80AF-469BF5104A15}" type="pres">
      <dgm:prSet presAssocID="{ED1272BC-4392-411C-B024-4C83E0C7E9E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4EEC63-7E3A-4F73-A077-F7BC6E551F4C}" srcId="{A4BA1B27-847E-424E-B340-45F857D129DA}" destId="{982971C9-16F7-41F3-B034-F27233B3AF13}" srcOrd="2" destOrd="0" parTransId="{53AD7BA7-DE65-409D-81E9-D915119B5E4B}" sibTransId="{5C59783B-658F-403F-9999-38E6C0249FFE}"/>
    <dgm:cxn modelId="{14AE1CA5-FA79-496F-8F2A-23BC778845E4}" srcId="{A4BA1B27-847E-424E-B340-45F857D129DA}" destId="{690E9563-A011-44E6-A4FB-B2D7C45D5EA5}" srcOrd="0" destOrd="0" parTransId="{F586EE50-A9E9-497A-A66E-5A057EDFC524}" sibTransId="{C4D17456-54D4-42CD-87CC-A0B811830043}"/>
    <dgm:cxn modelId="{880701E8-0A8A-4AE4-B593-913A81821EB9}" type="presOf" srcId="{982971C9-16F7-41F3-B034-F27233B3AF13}" destId="{1D68FF9C-D310-46B9-8E85-B2DD9FAE33FE}" srcOrd="0" destOrd="0" presId="urn:microsoft.com/office/officeart/2005/8/layout/process1"/>
    <dgm:cxn modelId="{807CFA99-6F53-4DA4-8062-E2B9788649C6}" type="presOf" srcId="{4F42FCFF-E944-4408-9DBD-7DA1547BE899}" destId="{38E077D5-EFB5-4D08-A7C1-50C2FD8B913C}" srcOrd="1" destOrd="0" presId="urn:microsoft.com/office/officeart/2005/8/layout/process1"/>
    <dgm:cxn modelId="{EA1F61E2-A006-4192-9411-0AC6BB62F07E}" type="presOf" srcId="{C4D17456-54D4-42CD-87CC-A0B811830043}" destId="{8D995CEE-90A0-49C6-97C5-19530817D2AE}" srcOrd="1" destOrd="0" presId="urn:microsoft.com/office/officeart/2005/8/layout/process1"/>
    <dgm:cxn modelId="{02D1C354-176D-4106-90A6-50FAE208AF38}" type="presOf" srcId="{7697B9DE-FFA0-412D-AF51-33B961AB6113}" destId="{7EE9EAC6-4959-498D-9A72-C7DACC08BB35}" srcOrd="0" destOrd="0" presId="urn:microsoft.com/office/officeart/2005/8/layout/process1"/>
    <dgm:cxn modelId="{099CFC45-E49C-4A3D-987D-EFFFFED0A336}" srcId="{A4BA1B27-847E-424E-B340-45F857D129DA}" destId="{7697B9DE-FFA0-412D-AF51-33B961AB6113}" srcOrd="1" destOrd="0" parTransId="{224E51FD-C0A5-4F0A-A650-597A5DBEC0AC}" sibTransId="{4F42FCFF-E944-4408-9DBD-7DA1547BE899}"/>
    <dgm:cxn modelId="{A09788BA-2F91-471D-876E-2711A70505FF}" type="presOf" srcId="{5C59783B-658F-403F-9999-38E6C0249FFE}" destId="{444AB6A2-7A57-403F-9364-6BEAAEDAFA86}" srcOrd="0" destOrd="0" presId="urn:microsoft.com/office/officeart/2005/8/layout/process1"/>
    <dgm:cxn modelId="{FD6C1C15-E851-4696-9EC5-4A62CF4ABBC0}" type="presOf" srcId="{A4BA1B27-847E-424E-B340-45F857D129DA}" destId="{3E3D5ED0-0C36-4694-9B34-B057F132BCEA}" srcOrd="0" destOrd="0" presId="urn:microsoft.com/office/officeart/2005/8/layout/process1"/>
    <dgm:cxn modelId="{F6CB70D4-D178-472E-8116-2AE78E5569C7}" type="presOf" srcId="{5C59783B-658F-403F-9999-38E6C0249FFE}" destId="{2A63E4B1-E8FA-4611-92A0-9B447D626C3C}" srcOrd="1" destOrd="0" presId="urn:microsoft.com/office/officeart/2005/8/layout/process1"/>
    <dgm:cxn modelId="{1A4958F5-C87D-4E37-B8EE-FA1F1A65F4C2}" srcId="{A4BA1B27-847E-424E-B340-45F857D129DA}" destId="{ED1272BC-4392-411C-B024-4C83E0C7E9E1}" srcOrd="3" destOrd="0" parTransId="{1D32B785-A03F-438B-8A2F-4CAF413E63D9}" sibTransId="{8DEFDD78-CEFF-49E4-8317-FEE83A5C08CA}"/>
    <dgm:cxn modelId="{E8A1AD87-3731-45B6-AA9E-CDF864BF18F9}" type="presOf" srcId="{690E9563-A011-44E6-A4FB-B2D7C45D5EA5}" destId="{C455A50A-D392-48FF-8171-FFB6A45CBA9F}" srcOrd="0" destOrd="0" presId="urn:microsoft.com/office/officeart/2005/8/layout/process1"/>
    <dgm:cxn modelId="{55FE53EF-EF5C-470B-A92E-08B3969AA52E}" type="presOf" srcId="{4F42FCFF-E944-4408-9DBD-7DA1547BE899}" destId="{6B94FA23-5A53-491B-864C-DFF00B3411FB}" srcOrd="0" destOrd="0" presId="urn:microsoft.com/office/officeart/2005/8/layout/process1"/>
    <dgm:cxn modelId="{1C78CC18-DEBD-454D-8082-D54FD580A490}" type="presOf" srcId="{ED1272BC-4392-411C-B024-4C83E0C7E9E1}" destId="{C57AB38F-C389-4034-80AF-469BF5104A15}" srcOrd="0" destOrd="0" presId="urn:microsoft.com/office/officeart/2005/8/layout/process1"/>
    <dgm:cxn modelId="{0C1DC18F-FB22-4FDC-A57D-E0A8C693BADF}" type="presOf" srcId="{C4D17456-54D4-42CD-87CC-A0B811830043}" destId="{F99DEA8F-7D9A-40DA-8621-4C1BAB010A20}" srcOrd="0" destOrd="0" presId="urn:microsoft.com/office/officeart/2005/8/layout/process1"/>
    <dgm:cxn modelId="{567984A6-745C-4D1E-9B99-C95B65E4267F}" type="presParOf" srcId="{3E3D5ED0-0C36-4694-9B34-B057F132BCEA}" destId="{C455A50A-D392-48FF-8171-FFB6A45CBA9F}" srcOrd="0" destOrd="0" presId="urn:microsoft.com/office/officeart/2005/8/layout/process1"/>
    <dgm:cxn modelId="{542A9EDE-76FF-47B2-86EA-40F86EB9B6B3}" type="presParOf" srcId="{3E3D5ED0-0C36-4694-9B34-B057F132BCEA}" destId="{F99DEA8F-7D9A-40DA-8621-4C1BAB010A20}" srcOrd="1" destOrd="0" presId="urn:microsoft.com/office/officeart/2005/8/layout/process1"/>
    <dgm:cxn modelId="{1158A7B2-046B-4A0D-87CF-BF32BF518913}" type="presParOf" srcId="{F99DEA8F-7D9A-40DA-8621-4C1BAB010A20}" destId="{8D995CEE-90A0-49C6-97C5-19530817D2AE}" srcOrd="0" destOrd="0" presId="urn:microsoft.com/office/officeart/2005/8/layout/process1"/>
    <dgm:cxn modelId="{A0938702-FD59-46BC-A2D7-A749C2804C2F}" type="presParOf" srcId="{3E3D5ED0-0C36-4694-9B34-B057F132BCEA}" destId="{7EE9EAC6-4959-498D-9A72-C7DACC08BB35}" srcOrd="2" destOrd="0" presId="urn:microsoft.com/office/officeart/2005/8/layout/process1"/>
    <dgm:cxn modelId="{931393BB-3528-4EEA-97D5-8EFF9D75C6F0}" type="presParOf" srcId="{3E3D5ED0-0C36-4694-9B34-B057F132BCEA}" destId="{6B94FA23-5A53-491B-864C-DFF00B3411FB}" srcOrd="3" destOrd="0" presId="urn:microsoft.com/office/officeart/2005/8/layout/process1"/>
    <dgm:cxn modelId="{1DBCDA0B-D7E6-4675-A979-F0832FD377AC}" type="presParOf" srcId="{6B94FA23-5A53-491B-864C-DFF00B3411FB}" destId="{38E077D5-EFB5-4D08-A7C1-50C2FD8B913C}" srcOrd="0" destOrd="0" presId="urn:microsoft.com/office/officeart/2005/8/layout/process1"/>
    <dgm:cxn modelId="{49AF7868-1CCE-4AEE-9052-0AC04EB79394}" type="presParOf" srcId="{3E3D5ED0-0C36-4694-9B34-B057F132BCEA}" destId="{1D68FF9C-D310-46B9-8E85-B2DD9FAE33FE}" srcOrd="4" destOrd="0" presId="urn:microsoft.com/office/officeart/2005/8/layout/process1"/>
    <dgm:cxn modelId="{C10B58B1-B84D-4F5E-9E3E-65C2979C656A}" type="presParOf" srcId="{3E3D5ED0-0C36-4694-9B34-B057F132BCEA}" destId="{444AB6A2-7A57-403F-9364-6BEAAEDAFA86}" srcOrd="5" destOrd="0" presId="urn:microsoft.com/office/officeart/2005/8/layout/process1"/>
    <dgm:cxn modelId="{C5CEC5E6-EE9B-439D-AB1F-0C3C364B92B2}" type="presParOf" srcId="{444AB6A2-7A57-403F-9364-6BEAAEDAFA86}" destId="{2A63E4B1-E8FA-4611-92A0-9B447D626C3C}" srcOrd="0" destOrd="0" presId="urn:microsoft.com/office/officeart/2005/8/layout/process1"/>
    <dgm:cxn modelId="{5BDBE7D4-2DA3-4A21-A38F-8F37EAF8301E}" type="presParOf" srcId="{3E3D5ED0-0C36-4694-9B34-B057F132BCEA}" destId="{C57AB38F-C389-4034-80AF-469BF5104A15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vProcess5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82971C9-16F7-41F3-B034-F27233B3AF13}">
      <dgm:prSet phldrT="[Текст]" custT="1"/>
      <dgm:spPr/>
      <dgm:t>
        <a:bodyPr/>
        <a:lstStyle/>
        <a:p>
          <a:pPr algn="ctr"/>
          <a:r>
            <a:rPr lang="ru-RU" sz="3600" b="1" dirty="0" smtClean="0"/>
            <a:t>Будущие покупатели осведомлены</a:t>
          </a:r>
          <a:endParaRPr lang="ru-RU" sz="3600" b="1" dirty="0"/>
        </a:p>
      </dgm:t>
    </dgm:pt>
    <dgm:pt modelId="{53AD7BA7-DE65-409D-81E9-D915119B5E4B}" type="parTrans" cxnId="{024EEC63-7E3A-4F73-A077-F7BC6E551F4C}">
      <dgm:prSet/>
      <dgm:spPr/>
      <dgm:t>
        <a:bodyPr/>
        <a:lstStyle/>
        <a:p>
          <a:endParaRPr lang="ru-RU" sz="3600"/>
        </a:p>
      </dgm:t>
    </dgm:pt>
    <dgm:pt modelId="{5C59783B-658F-403F-9999-38E6C0249FFE}" type="sibTrans" cxnId="{024EEC63-7E3A-4F73-A077-F7BC6E551F4C}">
      <dgm:prSet custT="1"/>
      <dgm:spPr/>
      <dgm:t>
        <a:bodyPr/>
        <a:lstStyle/>
        <a:p>
          <a:endParaRPr lang="ru-RU" sz="3600"/>
        </a:p>
      </dgm:t>
    </dgm:pt>
    <dgm:pt modelId="{ED1272BC-4392-411C-B024-4C83E0C7E9E1}">
      <dgm:prSet custT="1"/>
      <dgm:spPr/>
      <dgm:t>
        <a:bodyPr/>
        <a:lstStyle/>
        <a:p>
          <a:pPr algn="ctr"/>
          <a:r>
            <a:rPr lang="ru-RU" sz="3600" b="1" dirty="0" smtClean="0"/>
            <a:t>Купили попробовать</a:t>
          </a:r>
          <a:endParaRPr lang="ru-RU" sz="3600" b="1" dirty="0"/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3600"/>
        </a:p>
      </dgm:t>
    </dgm:pt>
    <dgm:pt modelId="{8DEFDD78-CEFF-49E4-8317-FEE83A5C08CA}" type="sibTrans" cxnId="{1A4958F5-C87D-4E37-B8EE-FA1F1A65F4C2}">
      <dgm:prSet/>
      <dgm:spPr/>
      <dgm:t>
        <a:bodyPr/>
        <a:lstStyle/>
        <a:p>
          <a:endParaRPr lang="ru-RU" sz="3600"/>
        </a:p>
      </dgm:t>
    </dgm:pt>
    <dgm:pt modelId="{7697B9DE-FFA0-412D-AF51-33B961AB6113}">
      <dgm:prSet phldrT="[Текст]" custT="1"/>
      <dgm:spPr/>
      <dgm:t>
        <a:bodyPr/>
        <a:lstStyle/>
        <a:p>
          <a:pPr algn="ctr"/>
          <a:r>
            <a:rPr lang="ru-RU" sz="3600" b="1" dirty="0" smtClean="0"/>
            <a:t>Товар доступен</a:t>
          </a:r>
          <a:endParaRPr lang="ru-RU" sz="3600" b="1" dirty="0"/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3600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3600"/>
        </a:p>
      </dgm:t>
    </dgm:pt>
    <dgm:pt modelId="{C1C6557F-4FE3-4CEB-A3C3-3BB3092C9EAA}" type="pres">
      <dgm:prSet presAssocID="{A4BA1B27-847E-424E-B340-45F857D129D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35F9CF-F28B-498F-929E-7E8431AAB3C7}" type="pres">
      <dgm:prSet presAssocID="{A4BA1B27-847E-424E-B340-45F857D129DA}" presName="dummyMaxCanvas" presStyleCnt="0">
        <dgm:presLayoutVars/>
      </dgm:prSet>
      <dgm:spPr/>
    </dgm:pt>
    <dgm:pt modelId="{7AE50D59-E24B-4A0F-B179-0A409985E30B}" type="pres">
      <dgm:prSet presAssocID="{A4BA1B27-847E-424E-B340-45F857D129DA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FE1525-742E-4711-8B76-66E4C3620605}" type="pres">
      <dgm:prSet presAssocID="{A4BA1B27-847E-424E-B340-45F857D129D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70DE9B-0CF4-4B00-BCDA-B18070F09BB6}" type="pres">
      <dgm:prSet presAssocID="{A4BA1B27-847E-424E-B340-45F857D129D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3FD5AE-B70B-4396-8382-585C1E21823E}" type="pres">
      <dgm:prSet presAssocID="{A4BA1B27-847E-424E-B340-45F857D129D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EB42C4-8A10-417E-BA4F-5D48E059C699}" type="pres">
      <dgm:prSet presAssocID="{A4BA1B27-847E-424E-B340-45F857D129D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030BA5-D114-4215-A6A4-A7B076E4BC5E}" type="pres">
      <dgm:prSet presAssocID="{A4BA1B27-847E-424E-B340-45F857D129D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5990B0-4B1F-4CA9-86B3-C07B3C344C22}" type="pres">
      <dgm:prSet presAssocID="{A4BA1B27-847E-424E-B340-45F857D129D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5438F6-B7D9-4C02-BFCA-3B67E17DF646}" type="pres">
      <dgm:prSet presAssocID="{A4BA1B27-847E-424E-B340-45F857D129D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14ED8C-1A19-4D49-AF7E-3C1E4E28C513}" type="presOf" srcId="{7697B9DE-FFA0-412D-AF51-33B961AB6113}" destId="{38030BA5-D114-4215-A6A4-A7B076E4BC5E}" srcOrd="1" destOrd="0" presId="urn:microsoft.com/office/officeart/2005/8/layout/vProcess5"/>
    <dgm:cxn modelId="{F95001C0-6232-4569-ACDE-A857B4ECEE1E}" type="presOf" srcId="{ED1272BC-4392-411C-B024-4C83E0C7E9E1}" destId="{4F70DE9B-0CF4-4B00-BCDA-B18070F09BB6}" srcOrd="0" destOrd="0" presId="urn:microsoft.com/office/officeart/2005/8/layout/vProcess5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0452270C-BD80-4057-983E-3037DB48AA5E}" type="presOf" srcId="{ED1272BC-4392-411C-B024-4C83E0C7E9E1}" destId="{715438F6-B7D9-4C02-BFCA-3B67E17DF646}" srcOrd="1" destOrd="0" presId="urn:microsoft.com/office/officeart/2005/8/layout/vProcess5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9BC9A423-AB04-418D-95A2-306D595D631C}" type="presOf" srcId="{A4BA1B27-847E-424E-B340-45F857D129DA}" destId="{C1C6557F-4FE3-4CEB-A3C3-3BB3092C9EAA}" srcOrd="0" destOrd="0" presId="urn:microsoft.com/office/officeart/2005/8/layout/vProcess5"/>
    <dgm:cxn modelId="{6FA0FDC8-005D-4436-86C5-C8037DF92B91}" type="presOf" srcId="{7697B9DE-FFA0-412D-AF51-33B961AB6113}" destId="{7AE50D59-E24B-4A0F-B179-0A409985E30B}" srcOrd="0" destOrd="0" presId="urn:microsoft.com/office/officeart/2005/8/layout/vProcess5"/>
    <dgm:cxn modelId="{1DD29D16-DF06-44CC-9E29-C7DAB4DC3052}" type="presOf" srcId="{982971C9-16F7-41F3-B034-F27233B3AF13}" destId="{EEFE1525-742E-4711-8B76-66E4C3620605}" srcOrd="0" destOrd="0" presId="urn:microsoft.com/office/officeart/2005/8/layout/vProcess5"/>
    <dgm:cxn modelId="{B2F5EF59-E067-4AE8-A4E2-F4A87C0E270A}" type="presOf" srcId="{4F42FCFF-E944-4408-9DBD-7DA1547BE899}" destId="{1A3FD5AE-B70B-4396-8382-585C1E21823E}" srcOrd="0" destOrd="0" presId="urn:microsoft.com/office/officeart/2005/8/layout/vProcess5"/>
    <dgm:cxn modelId="{2EE92A78-AFD7-42E5-869F-7C6D198C266B}" type="presOf" srcId="{982971C9-16F7-41F3-B034-F27233B3AF13}" destId="{0A5990B0-4B1F-4CA9-86B3-C07B3C344C22}" srcOrd="1" destOrd="0" presId="urn:microsoft.com/office/officeart/2005/8/layout/vProcess5"/>
    <dgm:cxn modelId="{024EEC63-7E3A-4F73-A077-F7BC6E551F4C}" srcId="{A4BA1B27-847E-424E-B340-45F857D129DA}" destId="{982971C9-16F7-41F3-B034-F27233B3AF13}" srcOrd="1" destOrd="0" parTransId="{53AD7BA7-DE65-409D-81E9-D915119B5E4B}" sibTransId="{5C59783B-658F-403F-9999-38E6C0249FFE}"/>
    <dgm:cxn modelId="{3E1B1CFC-D81B-41D1-8BEC-2C140A2086E6}" type="presOf" srcId="{5C59783B-658F-403F-9999-38E6C0249FFE}" destId="{FCEB42C4-8A10-417E-BA4F-5D48E059C699}" srcOrd="0" destOrd="0" presId="urn:microsoft.com/office/officeart/2005/8/layout/vProcess5"/>
    <dgm:cxn modelId="{59333248-7D08-4722-A44F-23F239CA40A7}" type="presParOf" srcId="{C1C6557F-4FE3-4CEB-A3C3-3BB3092C9EAA}" destId="{8235F9CF-F28B-498F-929E-7E8431AAB3C7}" srcOrd="0" destOrd="0" presId="urn:microsoft.com/office/officeart/2005/8/layout/vProcess5"/>
    <dgm:cxn modelId="{ACD5ABCE-AFA1-4CAB-9E88-EE1A36ECAF4F}" type="presParOf" srcId="{C1C6557F-4FE3-4CEB-A3C3-3BB3092C9EAA}" destId="{7AE50D59-E24B-4A0F-B179-0A409985E30B}" srcOrd="1" destOrd="0" presId="urn:microsoft.com/office/officeart/2005/8/layout/vProcess5"/>
    <dgm:cxn modelId="{F04A9337-E051-46FE-9F50-43EFEFAAEE64}" type="presParOf" srcId="{C1C6557F-4FE3-4CEB-A3C3-3BB3092C9EAA}" destId="{EEFE1525-742E-4711-8B76-66E4C3620605}" srcOrd="2" destOrd="0" presId="urn:microsoft.com/office/officeart/2005/8/layout/vProcess5"/>
    <dgm:cxn modelId="{FE63DC29-DFC2-41A4-B31F-778F6427E5EE}" type="presParOf" srcId="{C1C6557F-4FE3-4CEB-A3C3-3BB3092C9EAA}" destId="{4F70DE9B-0CF4-4B00-BCDA-B18070F09BB6}" srcOrd="3" destOrd="0" presId="urn:microsoft.com/office/officeart/2005/8/layout/vProcess5"/>
    <dgm:cxn modelId="{854A2DAE-5278-400D-BD2F-96FFB832C06F}" type="presParOf" srcId="{C1C6557F-4FE3-4CEB-A3C3-3BB3092C9EAA}" destId="{1A3FD5AE-B70B-4396-8382-585C1E21823E}" srcOrd="4" destOrd="0" presId="urn:microsoft.com/office/officeart/2005/8/layout/vProcess5"/>
    <dgm:cxn modelId="{214023D3-E33E-4290-919A-A19152123EC3}" type="presParOf" srcId="{C1C6557F-4FE3-4CEB-A3C3-3BB3092C9EAA}" destId="{FCEB42C4-8A10-417E-BA4F-5D48E059C699}" srcOrd="5" destOrd="0" presId="urn:microsoft.com/office/officeart/2005/8/layout/vProcess5"/>
    <dgm:cxn modelId="{9E880EE9-3AAE-4BEF-AD4B-727DDD97202F}" type="presParOf" srcId="{C1C6557F-4FE3-4CEB-A3C3-3BB3092C9EAA}" destId="{38030BA5-D114-4215-A6A4-A7B076E4BC5E}" srcOrd="6" destOrd="0" presId="urn:microsoft.com/office/officeart/2005/8/layout/vProcess5"/>
    <dgm:cxn modelId="{A3166968-CD15-433C-85EF-90DED236B21E}" type="presParOf" srcId="{C1C6557F-4FE3-4CEB-A3C3-3BB3092C9EAA}" destId="{0A5990B0-4B1F-4CA9-86B3-C07B3C344C22}" srcOrd="7" destOrd="0" presId="urn:microsoft.com/office/officeart/2005/8/layout/vProcess5"/>
    <dgm:cxn modelId="{3812FACD-3133-425F-AFDD-18C209EC8950}" type="presParOf" srcId="{C1C6557F-4FE3-4CEB-A3C3-3BB3092C9EAA}" destId="{715438F6-B7D9-4C02-BFCA-3B67E17DF64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vList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82971C9-16F7-41F3-B034-F27233B3AF13}">
      <dgm:prSet phldrT="[Текст]" custT="1"/>
      <dgm:spPr/>
      <dgm:t>
        <a:bodyPr/>
        <a:lstStyle/>
        <a:p>
          <a:pPr algn="ctr"/>
          <a:r>
            <a:rPr lang="ru-RU" sz="4400" b="1" dirty="0" smtClean="0"/>
            <a:t>Газ</a:t>
          </a:r>
          <a:endParaRPr lang="ru-RU" sz="7200" b="1" dirty="0"/>
        </a:p>
      </dgm:t>
    </dgm:pt>
    <dgm:pt modelId="{53AD7BA7-DE65-409D-81E9-D915119B5E4B}" type="parTrans" cxnId="{024EEC63-7E3A-4F73-A077-F7BC6E551F4C}">
      <dgm:prSet/>
      <dgm:spPr/>
      <dgm:t>
        <a:bodyPr/>
        <a:lstStyle/>
        <a:p>
          <a:endParaRPr lang="ru-RU" sz="4000"/>
        </a:p>
      </dgm:t>
    </dgm:pt>
    <dgm:pt modelId="{5C59783B-658F-403F-9999-38E6C0249FFE}" type="sibTrans" cxnId="{024EEC63-7E3A-4F73-A077-F7BC6E551F4C}">
      <dgm:prSet custT="1"/>
      <dgm:spPr/>
      <dgm:t>
        <a:bodyPr/>
        <a:lstStyle/>
        <a:p>
          <a:endParaRPr lang="ru-RU" sz="4000"/>
        </a:p>
      </dgm:t>
    </dgm:pt>
    <dgm:pt modelId="{ED1272BC-4392-411C-B024-4C83E0C7E9E1}">
      <dgm:prSet custT="1"/>
      <dgm:spPr/>
      <dgm:t>
        <a:bodyPr/>
        <a:lstStyle/>
        <a:p>
          <a:pPr algn="ctr"/>
          <a:r>
            <a:rPr lang="ru-RU" sz="4400" b="1" dirty="0" smtClean="0"/>
            <a:t>Вода</a:t>
          </a:r>
          <a:endParaRPr lang="ru-RU" sz="7200" b="1" dirty="0"/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4000"/>
        </a:p>
      </dgm:t>
    </dgm:pt>
    <dgm:pt modelId="{8DEFDD78-CEFF-49E4-8317-FEE83A5C08CA}" type="sibTrans" cxnId="{1A4958F5-C87D-4E37-B8EE-FA1F1A65F4C2}">
      <dgm:prSet/>
      <dgm:spPr/>
      <dgm:t>
        <a:bodyPr/>
        <a:lstStyle/>
        <a:p>
          <a:endParaRPr lang="ru-RU" sz="4000"/>
        </a:p>
      </dgm:t>
    </dgm:pt>
    <dgm:pt modelId="{7697B9DE-FFA0-412D-AF51-33B961AB6113}">
      <dgm:prSet phldrT="[Текст]" custT="1"/>
      <dgm:spPr/>
      <dgm:t>
        <a:bodyPr/>
        <a:lstStyle/>
        <a:p>
          <a:pPr algn="ctr"/>
          <a:r>
            <a:rPr lang="ru-RU" sz="4400" b="1" dirty="0" smtClean="0"/>
            <a:t>Электричество</a:t>
          </a:r>
          <a:endParaRPr lang="ru-RU" sz="8000" b="1" dirty="0"/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4000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4000"/>
        </a:p>
      </dgm:t>
    </dgm:pt>
    <dgm:pt modelId="{69582F50-4C7F-4ABF-A9D7-0E90FEE22E75}" type="pres">
      <dgm:prSet presAssocID="{A4BA1B27-847E-424E-B340-45F857D129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BA01F5-9AFD-4404-B793-61F00E1B7208}" type="pres">
      <dgm:prSet presAssocID="{7697B9DE-FFA0-412D-AF51-33B961AB611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67B6D2-4A22-4E7C-86AB-744B94715EFC}" type="pres">
      <dgm:prSet presAssocID="{4F42FCFF-E944-4408-9DBD-7DA1547BE899}" presName="spacer" presStyleCnt="0"/>
      <dgm:spPr/>
    </dgm:pt>
    <dgm:pt modelId="{A754C05D-B7F1-4A17-B99E-3252869998E5}" type="pres">
      <dgm:prSet presAssocID="{982971C9-16F7-41F3-B034-F27233B3AF1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88DF4C-02C3-466E-98A4-2013E074E718}" type="pres">
      <dgm:prSet presAssocID="{5C59783B-658F-403F-9999-38E6C0249FFE}" presName="spacer" presStyleCnt="0"/>
      <dgm:spPr/>
    </dgm:pt>
    <dgm:pt modelId="{20D31FF9-0D69-44F9-88B6-00A74CA4C0F2}" type="pres">
      <dgm:prSet presAssocID="{ED1272BC-4392-411C-B024-4C83E0C7E9E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29D86E-9A43-4867-8EDF-BAB0AD47BA6D}" type="presOf" srcId="{A4BA1B27-847E-424E-B340-45F857D129DA}" destId="{69582F50-4C7F-4ABF-A9D7-0E90FEE22E75}" srcOrd="0" destOrd="0" presId="urn:microsoft.com/office/officeart/2005/8/layout/vList2"/>
    <dgm:cxn modelId="{6EE6E6FF-1EB9-4856-85C4-6D400BF23993}" type="presOf" srcId="{ED1272BC-4392-411C-B024-4C83E0C7E9E1}" destId="{20D31FF9-0D69-44F9-88B6-00A74CA4C0F2}" srcOrd="0" destOrd="0" presId="urn:microsoft.com/office/officeart/2005/8/layout/vList2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81060577-6531-4DC4-BFCC-B7EDE4E4D685}" type="presOf" srcId="{982971C9-16F7-41F3-B034-F27233B3AF13}" destId="{A754C05D-B7F1-4A17-B99E-3252869998E5}" srcOrd="0" destOrd="0" presId="urn:microsoft.com/office/officeart/2005/8/layout/vList2"/>
    <dgm:cxn modelId="{EEA9AB2A-13E1-482A-A195-9390A32491D7}" type="presOf" srcId="{7697B9DE-FFA0-412D-AF51-33B961AB6113}" destId="{DFBA01F5-9AFD-4404-B793-61F00E1B7208}" srcOrd="0" destOrd="0" presId="urn:microsoft.com/office/officeart/2005/8/layout/vList2"/>
    <dgm:cxn modelId="{024EEC63-7E3A-4F73-A077-F7BC6E551F4C}" srcId="{A4BA1B27-847E-424E-B340-45F857D129DA}" destId="{982971C9-16F7-41F3-B034-F27233B3AF13}" srcOrd="1" destOrd="0" parTransId="{53AD7BA7-DE65-409D-81E9-D915119B5E4B}" sibTransId="{5C59783B-658F-403F-9999-38E6C0249FFE}"/>
    <dgm:cxn modelId="{124C2133-8D97-4D14-A682-310AAA769058}" type="presParOf" srcId="{69582F50-4C7F-4ABF-A9D7-0E90FEE22E75}" destId="{DFBA01F5-9AFD-4404-B793-61F00E1B7208}" srcOrd="0" destOrd="0" presId="urn:microsoft.com/office/officeart/2005/8/layout/vList2"/>
    <dgm:cxn modelId="{B169C5E8-344F-475F-9B1D-2A76BD21AB5A}" type="presParOf" srcId="{69582F50-4C7F-4ABF-A9D7-0E90FEE22E75}" destId="{2467B6D2-4A22-4E7C-86AB-744B94715EFC}" srcOrd="1" destOrd="0" presId="urn:microsoft.com/office/officeart/2005/8/layout/vList2"/>
    <dgm:cxn modelId="{F14DB829-EA03-4435-BCC7-F3B036A84889}" type="presParOf" srcId="{69582F50-4C7F-4ABF-A9D7-0E90FEE22E75}" destId="{A754C05D-B7F1-4A17-B99E-3252869998E5}" srcOrd="2" destOrd="0" presId="urn:microsoft.com/office/officeart/2005/8/layout/vList2"/>
    <dgm:cxn modelId="{E1C0EAE0-DD61-490D-9831-CA004CEA5652}" type="presParOf" srcId="{69582F50-4C7F-4ABF-A9D7-0E90FEE22E75}" destId="{DB88DF4C-02C3-466E-98A4-2013E074E718}" srcOrd="3" destOrd="0" presId="urn:microsoft.com/office/officeart/2005/8/layout/vList2"/>
    <dgm:cxn modelId="{1A8DD49B-BD0F-432C-A997-C7F651509547}" type="presParOf" srcId="{69582F50-4C7F-4ABF-A9D7-0E90FEE22E75}" destId="{20D31FF9-0D69-44F9-88B6-00A74CA4C0F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process1" loCatId="process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90E9563-A011-44E6-A4FB-B2D7C45D5EA5}">
      <dgm:prSet phldrT="[Текст]" custT="1"/>
      <dgm:spPr>
        <a:solidFill>
          <a:srgbClr val="7030A0"/>
        </a:solidFill>
      </dgm:spPr>
      <dgm:t>
        <a:bodyPr/>
        <a:lstStyle/>
        <a:p>
          <a:pPr algn="ctr"/>
          <a:r>
            <a:rPr lang="ru-RU" sz="4000" b="1" dirty="0" smtClean="0"/>
            <a:t>Количество</a:t>
          </a:r>
        </a:p>
        <a:p>
          <a:pPr algn="ctr"/>
          <a:r>
            <a:rPr lang="ru-RU" sz="4000" b="1" dirty="0" smtClean="0"/>
            <a:t>магазинов</a:t>
          </a:r>
          <a:endParaRPr lang="ru-RU" sz="7200" b="1" dirty="0"/>
        </a:p>
      </dgm:t>
    </dgm:pt>
    <dgm:pt modelId="{F586EE50-A9E9-497A-A66E-5A057EDFC524}" type="parTrans" cxnId="{14AE1CA5-FA79-496F-8F2A-23BC778845E4}">
      <dgm:prSet/>
      <dgm:spPr/>
      <dgm:t>
        <a:bodyPr/>
        <a:lstStyle/>
        <a:p>
          <a:pPr algn="ctr"/>
          <a:endParaRPr lang="ru-RU" sz="3600"/>
        </a:p>
      </dgm:t>
    </dgm:pt>
    <dgm:pt modelId="{C4D17456-54D4-42CD-87CC-A0B811830043}" type="sibTrans" cxnId="{14AE1CA5-FA79-496F-8F2A-23BC778845E4}">
      <dgm:prSet custT="1"/>
      <dgm:spPr/>
      <dgm:t>
        <a:bodyPr/>
        <a:lstStyle/>
        <a:p>
          <a:pPr algn="ctr"/>
          <a:endParaRPr lang="ru-RU" sz="3600"/>
        </a:p>
      </dgm:t>
    </dgm:pt>
    <dgm:pt modelId="{7697B9DE-FFA0-412D-AF51-33B961AB6113}">
      <dgm:prSet phldrT="[Текст]" custT="1"/>
      <dgm:spPr>
        <a:solidFill>
          <a:srgbClr val="7030A0"/>
        </a:solidFill>
      </dgm:spPr>
      <dgm:t>
        <a:bodyPr/>
        <a:lstStyle/>
        <a:p>
          <a:pPr algn="ctr"/>
          <a:r>
            <a:rPr lang="ru-RU" sz="4000" b="1" dirty="0" smtClean="0"/>
            <a:t>Квалификация маркетологов</a:t>
          </a:r>
          <a:endParaRPr lang="ru-RU" sz="7200" b="1" dirty="0"/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pPr algn="ctr"/>
          <a:endParaRPr lang="ru-RU" sz="3600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pPr algn="ctr"/>
          <a:endParaRPr lang="ru-RU" sz="3600"/>
        </a:p>
      </dgm:t>
    </dgm:pt>
    <dgm:pt modelId="{51831A1B-D90D-4464-ABB1-58D43FB9DED0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C85A03-FEA1-4459-9ADA-8838E420BDAA}" type="pres">
      <dgm:prSet presAssocID="{690E9563-A011-44E6-A4FB-B2D7C45D5EA5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390F4-8955-421B-9525-082E5BF4DA9E}" type="pres">
      <dgm:prSet presAssocID="{C4D17456-54D4-42CD-87CC-A0B811830043}" presName="sibTrans" presStyleLbl="sibTrans2D1" presStyleIdx="0" presStyleCnt="1"/>
      <dgm:spPr/>
      <dgm:t>
        <a:bodyPr/>
        <a:lstStyle/>
        <a:p>
          <a:endParaRPr lang="ru-RU"/>
        </a:p>
      </dgm:t>
    </dgm:pt>
    <dgm:pt modelId="{CCDAF333-578F-431E-9545-7E04ADBAE3C4}" type="pres">
      <dgm:prSet presAssocID="{C4D17456-54D4-42CD-87CC-A0B811830043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F9EFC6AF-3C9F-4628-AB3B-3427C9BA0A38}" type="pres">
      <dgm:prSet presAssocID="{7697B9DE-FFA0-412D-AF51-33B961AB611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0B9519-9224-4265-99E0-F687873E7C20}" type="presOf" srcId="{C4D17456-54D4-42CD-87CC-A0B811830043}" destId="{CCDAF333-578F-431E-9545-7E04ADBAE3C4}" srcOrd="1" destOrd="0" presId="urn:microsoft.com/office/officeart/2005/8/layout/process1"/>
    <dgm:cxn modelId="{FB8BEF9F-3A93-4765-BBEA-FAD8CC0F8BFF}" type="presOf" srcId="{C4D17456-54D4-42CD-87CC-A0B811830043}" destId="{4CC390F4-8955-421B-9525-082E5BF4DA9E}" srcOrd="0" destOrd="0" presId="urn:microsoft.com/office/officeart/2005/8/layout/process1"/>
    <dgm:cxn modelId="{F7D51ADA-31AC-4EF6-942E-5C67A3CE875A}" type="presOf" srcId="{A4BA1B27-847E-424E-B340-45F857D129DA}" destId="{51831A1B-D90D-4464-ABB1-58D43FB9DED0}" srcOrd="0" destOrd="0" presId="urn:microsoft.com/office/officeart/2005/8/layout/process1"/>
    <dgm:cxn modelId="{14AE1CA5-FA79-496F-8F2A-23BC778845E4}" srcId="{A4BA1B27-847E-424E-B340-45F857D129DA}" destId="{690E9563-A011-44E6-A4FB-B2D7C45D5EA5}" srcOrd="0" destOrd="0" parTransId="{F586EE50-A9E9-497A-A66E-5A057EDFC524}" sibTransId="{C4D17456-54D4-42CD-87CC-A0B811830043}"/>
    <dgm:cxn modelId="{099CFC45-E49C-4A3D-987D-EFFFFED0A336}" srcId="{A4BA1B27-847E-424E-B340-45F857D129DA}" destId="{7697B9DE-FFA0-412D-AF51-33B961AB6113}" srcOrd="1" destOrd="0" parTransId="{224E51FD-C0A5-4F0A-A650-597A5DBEC0AC}" sibTransId="{4F42FCFF-E944-4408-9DBD-7DA1547BE899}"/>
    <dgm:cxn modelId="{45BE6ECA-5DD0-4EBE-9F4C-7C82BDF128C3}" type="presOf" srcId="{7697B9DE-FFA0-412D-AF51-33B961AB6113}" destId="{F9EFC6AF-3C9F-4628-AB3B-3427C9BA0A38}" srcOrd="0" destOrd="0" presId="urn:microsoft.com/office/officeart/2005/8/layout/process1"/>
    <dgm:cxn modelId="{6D2D3DA9-A676-4773-BA01-76269D249C5F}" type="presOf" srcId="{690E9563-A011-44E6-A4FB-B2D7C45D5EA5}" destId="{8FC85A03-FEA1-4459-9ADA-8838E420BDAA}" srcOrd="0" destOrd="0" presId="urn:microsoft.com/office/officeart/2005/8/layout/process1"/>
    <dgm:cxn modelId="{BDD2B5CA-157C-43C6-8DAD-17D96B5C748E}" type="presParOf" srcId="{51831A1B-D90D-4464-ABB1-58D43FB9DED0}" destId="{8FC85A03-FEA1-4459-9ADA-8838E420BDAA}" srcOrd="0" destOrd="0" presId="urn:microsoft.com/office/officeart/2005/8/layout/process1"/>
    <dgm:cxn modelId="{EC068B6A-5BE7-44A5-BB95-DFD50D79D934}" type="presParOf" srcId="{51831A1B-D90D-4464-ABB1-58D43FB9DED0}" destId="{4CC390F4-8955-421B-9525-082E5BF4DA9E}" srcOrd="1" destOrd="0" presId="urn:microsoft.com/office/officeart/2005/8/layout/process1"/>
    <dgm:cxn modelId="{D8F5D8FD-405B-4B72-A714-9E2726CFB3A3}" type="presParOf" srcId="{4CC390F4-8955-421B-9525-082E5BF4DA9E}" destId="{CCDAF333-578F-431E-9545-7E04ADBAE3C4}" srcOrd="0" destOrd="0" presId="urn:microsoft.com/office/officeart/2005/8/layout/process1"/>
    <dgm:cxn modelId="{D3348CAA-0FD7-4882-B9EB-8AA9AF74B7FF}" type="presParOf" srcId="{51831A1B-D90D-4464-ABB1-58D43FB9DED0}" destId="{F9EFC6AF-3C9F-4628-AB3B-3427C9BA0A38}" srcOrd="2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equation2" loCatId="process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90E9563-A011-44E6-A4FB-B2D7C45D5EA5}">
      <dgm:prSet phldrT="[Текст]" custT="1"/>
      <dgm:spPr>
        <a:solidFill>
          <a:srgbClr val="7030A0"/>
        </a:solidFill>
      </dgm:spPr>
      <dgm:t>
        <a:bodyPr/>
        <a:lstStyle/>
        <a:p>
          <a:pPr algn="ctr"/>
          <a:r>
            <a:rPr lang="ru-RU" sz="2000" b="1" dirty="0" smtClean="0"/>
            <a:t>8 млн. руб.</a:t>
          </a:r>
          <a:endParaRPr lang="ru-RU" sz="2000" b="1" dirty="0"/>
        </a:p>
      </dgm:t>
    </dgm:pt>
    <dgm:pt modelId="{F586EE50-A9E9-497A-A66E-5A057EDFC524}" type="parTrans" cxnId="{14AE1CA5-FA79-496F-8F2A-23BC778845E4}">
      <dgm:prSet/>
      <dgm:spPr/>
      <dgm:t>
        <a:bodyPr/>
        <a:lstStyle/>
        <a:p>
          <a:endParaRPr lang="ru-RU" sz="2000"/>
        </a:p>
      </dgm:t>
    </dgm:pt>
    <dgm:pt modelId="{C4D17456-54D4-42CD-87CC-A0B811830043}" type="sibTrans" cxnId="{14AE1CA5-FA79-496F-8F2A-23BC778845E4}">
      <dgm:prSet custT="1"/>
      <dgm:spPr>
        <a:solidFill>
          <a:srgbClr val="7030A0"/>
        </a:solidFill>
      </dgm:spPr>
      <dgm:t>
        <a:bodyPr/>
        <a:lstStyle/>
        <a:p>
          <a:endParaRPr lang="ru-RU" sz="2000"/>
        </a:p>
      </dgm:t>
    </dgm:pt>
    <dgm:pt modelId="{ED1272BC-4392-411C-B024-4C83E0C7E9E1}">
      <dgm:prSet custT="1"/>
      <dgm:spPr>
        <a:solidFill>
          <a:srgbClr val="7030A0"/>
        </a:solidFill>
      </dgm:spPr>
      <dgm:t>
        <a:bodyPr/>
        <a:lstStyle/>
        <a:p>
          <a:pPr algn="ctr"/>
          <a:r>
            <a:rPr lang="ru-RU" sz="3200" b="1" dirty="0" smtClean="0">
              <a:effectLst/>
            </a:rPr>
            <a:t>30 млн. руб. прибыли каждый год</a:t>
          </a:r>
          <a:endParaRPr lang="ru-RU" sz="3200" b="1" dirty="0">
            <a:effectLst/>
          </a:endParaRPr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2000"/>
        </a:p>
      </dgm:t>
    </dgm:pt>
    <dgm:pt modelId="{8DEFDD78-CEFF-49E4-8317-FEE83A5C08CA}" type="sibTrans" cxnId="{1A4958F5-C87D-4E37-B8EE-FA1F1A65F4C2}">
      <dgm:prSet/>
      <dgm:spPr/>
      <dgm:t>
        <a:bodyPr/>
        <a:lstStyle/>
        <a:p>
          <a:endParaRPr lang="ru-RU" sz="2000"/>
        </a:p>
      </dgm:t>
    </dgm:pt>
    <dgm:pt modelId="{7697B9DE-FFA0-412D-AF51-33B961AB6113}">
      <dgm:prSet phldrT="[Текст]" custT="1"/>
      <dgm:spPr>
        <a:solidFill>
          <a:srgbClr val="7030A0"/>
        </a:solidFill>
      </dgm:spPr>
      <dgm:t>
        <a:bodyPr/>
        <a:lstStyle/>
        <a:p>
          <a:pPr algn="ctr"/>
          <a:r>
            <a:rPr lang="ru-RU" sz="1800" b="1" dirty="0" smtClean="0"/>
            <a:t>20 павильонов</a:t>
          </a:r>
          <a:endParaRPr lang="ru-RU" sz="1800" b="1" dirty="0"/>
        </a:p>
      </dgm:t>
    </dgm:pt>
    <dgm:pt modelId="{4F42FCFF-E944-4408-9DBD-7DA1547BE899}" type="sibTrans" cxnId="{099CFC45-E49C-4A3D-987D-EFFFFED0A336}">
      <dgm:prSet custT="1"/>
      <dgm:spPr>
        <a:solidFill>
          <a:srgbClr val="7030A0"/>
        </a:solidFill>
      </dgm:spPr>
      <dgm:t>
        <a:bodyPr/>
        <a:lstStyle/>
        <a:p>
          <a:endParaRPr lang="ru-RU" sz="2000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2000"/>
        </a:p>
      </dgm:t>
    </dgm:pt>
    <dgm:pt modelId="{ABBF975D-AC62-4561-B0CE-E17C764E7864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F05968-C9D4-4FDF-9913-7DDDD3AAA354}" type="pres">
      <dgm:prSet presAssocID="{A4BA1B27-847E-424E-B340-45F857D129DA}" presName="vNodes" presStyleCnt="0"/>
      <dgm:spPr/>
      <dgm:t>
        <a:bodyPr/>
        <a:lstStyle/>
        <a:p>
          <a:endParaRPr lang="ru-RU"/>
        </a:p>
      </dgm:t>
    </dgm:pt>
    <dgm:pt modelId="{0AC948B8-A380-4A29-9F09-B929D6A64DA2}" type="pres">
      <dgm:prSet presAssocID="{690E9563-A011-44E6-A4FB-B2D7C45D5EA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C432C-C6D4-4823-97D0-6991FD9EC806}" type="pres">
      <dgm:prSet presAssocID="{C4D17456-54D4-42CD-87CC-A0B811830043}" presName="spacerT" presStyleCnt="0"/>
      <dgm:spPr/>
      <dgm:t>
        <a:bodyPr/>
        <a:lstStyle/>
        <a:p>
          <a:endParaRPr lang="ru-RU"/>
        </a:p>
      </dgm:t>
    </dgm:pt>
    <dgm:pt modelId="{4B25BE68-E65A-4B88-B429-5A1878D2B1D2}" type="pres">
      <dgm:prSet presAssocID="{C4D17456-54D4-42CD-87CC-A0B81183004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712A2CE-8ABD-448F-9308-63CF171694C3}" type="pres">
      <dgm:prSet presAssocID="{C4D17456-54D4-42CD-87CC-A0B811830043}" presName="spacerB" presStyleCnt="0"/>
      <dgm:spPr/>
      <dgm:t>
        <a:bodyPr/>
        <a:lstStyle/>
        <a:p>
          <a:endParaRPr lang="ru-RU"/>
        </a:p>
      </dgm:t>
    </dgm:pt>
    <dgm:pt modelId="{3191BC82-0C98-4029-BE09-5D5299056ECC}" type="pres">
      <dgm:prSet presAssocID="{7697B9DE-FFA0-412D-AF51-33B961AB6113}" presName="node" presStyleLbl="node1" presStyleIdx="1" presStyleCnt="3" custLinFactNeighborY="-114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0ABA51-830B-423B-B2B9-7D9AE251F738}" type="pres">
      <dgm:prSet presAssocID="{A4BA1B27-847E-424E-B340-45F857D129DA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20D483B2-F05C-4B35-922A-C462531A06ED}" type="pres">
      <dgm:prSet presAssocID="{A4BA1B27-847E-424E-B340-45F857D129D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24C5BA8F-2B92-4188-BB18-917378714999}" type="pres">
      <dgm:prSet presAssocID="{A4BA1B27-847E-424E-B340-45F857D129DA}" presName="lastNode" presStyleLbl="node1" presStyleIdx="2" presStyleCnt="3" custLinFactNeighborY="-1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4F6847-4188-4A11-8D7A-EED594C4D598}" type="presOf" srcId="{690E9563-A011-44E6-A4FB-B2D7C45D5EA5}" destId="{0AC948B8-A380-4A29-9F09-B929D6A64DA2}" srcOrd="0" destOrd="0" presId="urn:microsoft.com/office/officeart/2005/8/layout/equation2"/>
    <dgm:cxn modelId="{3A395B59-6C7B-489F-BA43-9CBE38A8C67F}" type="presOf" srcId="{4F42FCFF-E944-4408-9DBD-7DA1547BE899}" destId="{570ABA51-830B-423B-B2B9-7D9AE251F738}" srcOrd="0" destOrd="0" presId="urn:microsoft.com/office/officeart/2005/8/layout/equation2"/>
    <dgm:cxn modelId="{6B5B8D3C-2717-46A4-9BE0-FA799E4FEEC9}" type="presOf" srcId="{7697B9DE-FFA0-412D-AF51-33B961AB6113}" destId="{3191BC82-0C98-4029-BE09-5D5299056ECC}" srcOrd="0" destOrd="0" presId="urn:microsoft.com/office/officeart/2005/8/layout/equation2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AD5A76F6-4F0A-4F5D-9106-9244FB57ADFF}" type="presOf" srcId="{A4BA1B27-847E-424E-B340-45F857D129DA}" destId="{ABBF975D-AC62-4561-B0CE-E17C764E7864}" srcOrd="0" destOrd="0" presId="urn:microsoft.com/office/officeart/2005/8/layout/equation2"/>
    <dgm:cxn modelId="{14AE1CA5-FA79-496F-8F2A-23BC778845E4}" srcId="{A4BA1B27-847E-424E-B340-45F857D129DA}" destId="{690E9563-A011-44E6-A4FB-B2D7C45D5EA5}" srcOrd="0" destOrd="0" parTransId="{F586EE50-A9E9-497A-A66E-5A057EDFC524}" sibTransId="{C4D17456-54D4-42CD-87CC-A0B811830043}"/>
    <dgm:cxn modelId="{099CFC45-E49C-4A3D-987D-EFFFFED0A336}" srcId="{A4BA1B27-847E-424E-B340-45F857D129DA}" destId="{7697B9DE-FFA0-412D-AF51-33B961AB6113}" srcOrd="1" destOrd="0" parTransId="{224E51FD-C0A5-4F0A-A650-597A5DBEC0AC}" sibTransId="{4F42FCFF-E944-4408-9DBD-7DA1547BE899}"/>
    <dgm:cxn modelId="{00CAA641-FF03-4E7A-8142-08CF67AC488E}" type="presOf" srcId="{C4D17456-54D4-42CD-87CC-A0B811830043}" destId="{4B25BE68-E65A-4B88-B429-5A1878D2B1D2}" srcOrd="0" destOrd="0" presId="urn:microsoft.com/office/officeart/2005/8/layout/equation2"/>
    <dgm:cxn modelId="{D656A043-47DA-460F-900F-56798139A219}" type="presOf" srcId="{ED1272BC-4392-411C-B024-4C83E0C7E9E1}" destId="{24C5BA8F-2B92-4188-BB18-917378714999}" srcOrd="0" destOrd="0" presId="urn:microsoft.com/office/officeart/2005/8/layout/equation2"/>
    <dgm:cxn modelId="{A4D2CB97-2113-4FBB-A01C-AE43A952CECC}" type="presOf" srcId="{4F42FCFF-E944-4408-9DBD-7DA1547BE899}" destId="{20D483B2-F05C-4B35-922A-C462531A06ED}" srcOrd="1" destOrd="0" presId="urn:microsoft.com/office/officeart/2005/8/layout/equation2"/>
    <dgm:cxn modelId="{C578FFDB-A7E5-444F-9B9E-6C1DAAC07D6C}" type="presParOf" srcId="{ABBF975D-AC62-4561-B0CE-E17C764E7864}" destId="{37F05968-C9D4-4FDF-9913-7DDDD3AAA354}" srcOrd="0" destOrd="0" presId="urn:microsoft.com/office/officeart/2005/8/layout/equation2"/>
    <dgm:cxn modelId="{06BC86E7-BEEE-44F3-B5B6-713897046796}" type="presParOf" srcId="{37F05968-C9D4-4FDF-9913-7DDDD3AAA354}" destId="{0AC948B8-A380-4A29-9F09-B929D6A64DA2}" srcOrd="0" destOrd="0" presId="urn:microsoft.com/office/officeart/2005/8/layout/equation2"/>
    <dgm:cxn modelId="{255D0331-E7E8-4867-9FD2-ACD7AA51E3DE}" type="presParOf" srcId="{37F05968-C9D4-4FDF-9913-7DDDD3AAA354}" destId="{73FC432C-C6D4-4823-97D0-6991FD9EC806}" srcOrd="1" destOrd="0" presId="urn:microsoft.com/office/officeart/2005/8/layout/equation2"/>
    <dgm:cxn modelId="{856A93D3-B36A-44A9-B2FB-F07B63A29D0B}" type="presParOf" srcId="{37F05968-C9D4-4FDF-9913-7DDDD3AAA354}" destId="{4B25BE68-E65A-4B88-B429-5A1878D2B1D2}" srcOrd="2" destOrd="0" presId="urn:microsoft.com/office/officeart/2005/8/layout/equation2"/>
    <dgm:cxn modelId="{2137B4E4-DC49-49CD-9B1D-9CBC9CE41994}" type="presParOf" srcId="{37F05968-C9D4-4FDF-9913-7DDDD3AAA354}" destId="{4712A2CE-8ABD-448F-9308-63CF171694C3}" srcOrd="3" destOrd="0" presId="urn:microsoft.com/office/officeart/2005/8/layout/equation2"/>
    <dgm:cxn modelId="{A63BA03E-4726-403A-89A8-568F6E070D68}" type="presParOf" srcId="{37F05968-C9D4-4FDF-9913-7DDDD3AAA354}" destId="{3191BC82-0C98-4029-BE09-5D5299056ECC}" srcOrd="4" destOrd="0" presId="urn:microsoft.com/office/officeart/2005/8/layout/equation2"/>
    <dgm:cxn modelId="{65A93A47-17EA-4DB5-BB39-DAB4774A0708}" type="presParOf" srcId="{ABBF975D-AC62-4561-B0CE-E17C764E7864}" destId="{570ABA51-830B-423B-B2B9-7D9AE251F738}" srcOrd="1" destOrd="0" presId="urn:microsoft.com/office/officeart/2005/8/layout/equation2"/>
    <dgm:cxn modelId="{99A54FC7-13EC-4DEC-A7BD-222C390F1224}" type="presParOf" srcId="{570ABA51-830B-423B-B2B9-7D9AE251F738}" destId="{20D483B2-F05C-4B35-922A-C462531A06ED}" srcOrd="0" destOrd="0" presId="urn:microsoft.com/office/officeart/2005/8/layout/equation2"/>
    <dgm:cxn modelId="{0E947DB7-AED6-4219-B615-B1D672470BA0}" type="presParOf" srcId="{ABBF975D-AC62-4561-B0CE-E17C764E7864}" destId="{24C5BA8F-2B92-4188-BB18-917378714999}" srcOrd="2" destOrd="0" presId="urn:microsoft.com/office/officeart/2005/8/layout/equation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equation2" loCatId="process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90E9563-A011-44E6-A4FB-B2D7C45D5EA5}">
      <dgm:prSet phldrT="[Текст]" custT="1"/>
      <dgm:spPr>
        <a:solidFill>
          <a:srgbClr val="00B050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60 млн. руб.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586EE50-A9E9-497A-A66E-5A057EDFC524}" type="parTrans" cxnId="{14AE1CA5-FA79-496F-8F2A-23BC778845E4}">
      <dgm:prSet/>
      <dgm:spPr/>
      <dgm:t>
        <a:bodyPr/>
        <a:lstStyle/>
        <a:p>
          <a:endParaRPr lang="ru-RU" sz="2000"/>
        </a:p>
      </dgm:t>
    </dgm:pt>
    <dgm:pt modelId="{C4D17456-54D4-42CD-87CC-A0B811830043}" type="sibTrans" cxnId="{14AE1CA5-FA79-496F-8F2A-23BC778845E4}">
      <dgm:prSet custT="1"/>
      <dgm:spPr>
        <a:solidFill>
          <a:srgbClr val="00B050"/>
        </a:solidFill>
      </dgm:spPr>
      <dgm:t>
        <a:bodyPr/>
        <a:lstStyle/>
        <a:p>
          <a:endParaRPr lang="ru-RU" sz="2000"/>
        </a:p>
      </dgm:t>
    </dgm:pt>
    <dgm:pt modelId="{ED1272BC-4392-411C-B024-4C83E0C7E9E1}">
      <dgm:prSet custT="1"/>
      <dgm:spPr>
        <a:solidFill>
          <a:srgbClr val="00B050"/>
        </a:solidFill>
      </dgm:spPr>
      <dgm:t>
        <a:bodyPr/>
        <a:lstStyle/>
        <a:p>
          <a:pPr algn="ctr"/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100 млн. руб. прибыли каждый год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2000"/>
        </a:p>
      </dgm:t>
    </dgm:pt>
    <dgm:pt modelId="{8DEFDD78-CEFF-49E4-8317-FEE83A5C08CA}" type="sibTrans" cxnId="{1A4958F5-C87D-4E37-B8EE-FA1F1A65F4C2}">
      <dgm:prSet/>
      <dgm:spPr/>
      <dgm:t>
        <a:bodyPr/>
        <a:lstStyle/>
        <a:p>
          <a:endParaRPr lang="ru-RU" sz="2000"/>
        </a:p>
      </dgm:t>
    </dgm:pt>
    <dgm:pt modelId="{7697B9DE-FFA0-412D-AF51-33B961AB6113}">
      <dgm:prSet phldrT="[Текст]" custT="1"/>
      <dgm:spPr>
        <a:solidFill>
          <a:srgbClr val="00B050"/>
        </a:solidFill>
      </dgm:spPr>
      <dgm:t>
        <a:bodyPr/>
        <a:lstStyle/>
        <a:p>
          <a:pPr algn="ctr"/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 магазинов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42FCFF-E944-4408-9DBD-7DA1547BE899}" type="sibTrans" cxnId="{099CFC45-E49C-4A3D-987D-EFFFFED0A336}">
      <dgm:prSet custT="1"/>
      <dgm:spPr>
        <a:solidFill>
          <a:srgbClr val="00B050"/>
        </a:solidFill>
      </dgm:spPr>
      <dgm:t>
        <a:bodyPr/>
        <a:lstStyle/>
        <a:p>
          <a:endParaRPr lang="ru-RU" sz="2000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2000"/>
        </a:p>
      </dgm:t>
    </dgm:pt>
    <dgm:pt modelId="{ABBF975D-AC62-4561-B0CE-E17C764E7864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F05968-C9D4-4FDF-9913-7DDDD3AAA354}" type="pres">
      <dgm:prSet presAssocID="{A4BA1B27-847E-424E-B340-45F857D129DA}" presName="vNodes" presStyleCnt="0"/>
      <dgm:spPr/>
      <dgm:t>
        <a:bodyPr/>
        <a:lstStyle/>
        <a:p>
          <a:endParaRPr lang="ru-RU"/>
        </a:p>
      </dgm:t>
    </dgm:pt>
    <dgm:pt modelId="{0AC948B8-A380-4A29-9F09-B929D6A64DA2}" type="pres">
      <dgm:prSet presAssocID="{690E9563-A011-44E6-A4FB-B2D7C45D5EA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C432C-C6D4-4823-97D0-6991FD9EC806}" type="pres">
      <dgm:prSet presAssocID="{C4D17456-54D4-42CD-87CC-A0B811830043}" presName="spacerT" presStyleCnt="0"/>
      <dgm:spPr/>
      <dgm:t>
        <a:bodyPr/>
        <a:lstStyle/>
        <a:p>
          <a:endParaRPr lang="ru-RU"/>
        </a:p>
      </dgm:t>
    </dgm:pt>
    <dgm:pt modelId="{4B25BE68-E65A-4B88-B429-5A1878D2B1D2}" type="pres">
      <dgm:prSet presAssocID="{C4D17456-54D4-42CD-87CC-A0B81183004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712A2CE-8ABD-448F-9308-63CF171694C3}" type="pres">
      <dgm:prSet presAssocID="{C4D17456-54D4-42CD-87CC-A0B811830043}" presName="spacerB" presStyleCnt="0"/>
      <dgm:spPr/>
      <dgm:t>
        <a:bodyPr/>
        <a:lstStyle/>
        <a:p>
          <a:endParaRPr lang="ru-RU"/>
        </a:p>
      </dgm:t>
    </dgm:pt>
    <dgm:pt modelId="{3191BC82-0C98-4029-BE09-5D5299056ECC}" type="pres">
      <dgm:prSet presAssocID="{7697B9DE-FFA0-412D-AF51-33B961AB6113}" presName="node" presStyleLbl="node1" presStyleIdx="1" presStyleCnt="3" custLinFactNeighborY="-114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0ABA51-830B-423B-B2B9-7D9AE251F738}" type="pres">
      <dgm:prSet presAssocID="{A4BA1B27-847E-424E-B340-45F857D129DA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20D483B2-F05C-4B35-922A-C462531A06ED}" type="pres">
      <dgm:prSet presAssocID="{A4BA1B27-847E-424E-B340-45F857D129D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24C5BA8F-2B92-4188-BB18-917378714999}" type="pres">
      <dgm:prSet presAssocID="{A4BA1B27-847E-424E-B340-45F857D129DA}" presName="lastNode" presStyleLbl="node1" presStyleIdx="2" presStyleCnt="3" custLinFactNeighborY="-1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153EF6-2CDD-4277-AFF5-355767686B39}" type="presOf" srcId="{ED1272BC-4392-411C-B024-4C83E0C7E9E1}" destId="{24C5BA8F-2B92-4188-BB18-917378714999}" srcOrd="0" destOrd="0" presId="urn:microsoft.com/office/officeart/2005/8/layout/equation2"/>
    <dgm:cxn modelId="{66F5A402-C397-4179-BD74-27AE514A67F5}" type="presOf" srcId="{A4BA1B27-847E-424E-B340-45F857D129DA}" destId="{ABBF975D-AC62-4561-B0CE-E17C764E7864}" srcOrd="0" destOrd="0" presId="urn:microsoft.com/office/officeart/2005/8/layout/equation2"/>
    <dgm:cxn modelId="{AE240E46-ED72-488C-8263-4EFD8E337807}" type="presOf" srcId="{690E9563-A011-44E6-A4FB-B2D7C45D5EA5}" destId="{0AC948B8-A380-4A29-9F09-B929D6A64DA2}" srcOrd="0" destOrd="0" presId="urn:microsoft.com/office/officeart/2005/8/layout/equation2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14AE1CA5-FA79-496F-8F2A-23BC778845E4}" srcId="{A4BA1B27-847E-424E-B340-45F857D129DA}" destId="{690E9563-A011-44E6-A4FB-B2D7C45D5EA5}" srcOrd="0" destOrd="0" parTransId="{F586EE50-A9E9-497A-A66E-5A057EDFC524}" sibTransId="{C4D17456-54D4-42CD-87CC-A0B811830043}"/>
    <dgm:cxn modelId="{2BCA102B-5135-4F75-80C0-2D24485AB249}" type="presOf" srcId="{4F42FCFF-E944-4408-9DBD-7DA1547BE899}" destId="{570ABA51-830B-423B-B2B9-7D9AE251F738}" srcOrd="0" destOrd="0" presId="urn:microsoft.com/office/officeart/2005/8/layout/equation2"/>
    <dgm:cxn modelId="{099CFC45-E49C-4A3D-987D-EFFFFED0A336}" srcId="{A4BA1B27-847E-424E-B340-45F857D129DA}" destId="{7697B9DE-FFA0-412D-AF51-33B961AB6113}" srcOrd="1" destOrd="0" parTransId="{224E51FD-C0A5-4F0A-A650-597A5DBEC0AC}" sibTransId="{4F42FCFF-E944-4408-9DBD-7DA1547BE899}"/>
    <dgm:cxn modelId="{5874331A-D6AB-4D2E-86C1-7CAD3C422697}" type="presOf" srcId="{4F42FCFF-E944-4408-9DBD-7DA1547BE899}" destId="{20D483B2-F05C-4B35-922A-C462531A06ED}" srcOrd="1" destOrd="0" presId="urn:microsoft.com/office/officeart/2005/8/layout/equation2"/>
    <dgm:cxn modelId="{E06C1C3D-DFA3-4BAD-BE11-FB73C1207590}" type="presOf" srcId="{7697B9DE-FFA0-412D-AF51-33B961AB6113}" destId="{3191BC82-0C98-4029-BE09-5D5299056ECC}" srcOrd="0" destOrd="0" presId="urn:microsoft.com/office/officeart/2005/8/layout/equation2"/>
    <dgm:cxn modelId="{E68D1D6A-AE74-4DF9-BFA3-BE45FCA53EC1}" type="presOf" srcId="{C4D17456-54D4-42CD-87CC-A0B811830043}" destId="{4B25BE68-E65A-4B88-B429-5A1878D2B1D2}" srcOrd="0" destOrd="0" presId="urn:microsoft.com/office/officeart/2005/8/layout/equation2"/>
    <dgm:cxn modelId="{C9B6D171-723F-4F5E-872F-C8AD5FDDEDE3}" type="presParOf" srcId="{ABBF975D-AC62-4561-B0CE-E17C764E7864}" destId="{37F05968-C9D4-4FDF-9913-7DDDD3AAA354}" srcOrd="0" destOrd="0" presId="urn:microsoft.com/office/officeart/2005/8/layout/equation2"/>
    <dgm:cxn modelId="{D496142A-9053-4BAD-BF1C-6D461FFBE7D4}" type="presParOf" srcId="{37F05968-C9D4-4FDF-9913-7DDDD3AAA354}" destId="{0AC948B8-A380-4A29-9F09-B929D6A64DA2}" srcOrd="0" destOrd="0" presId="urn:microsoft.com/office/officeart/2005/8/layout/equation2"/>
    <dgm:cxn modelId="{22E2061A-ADC8-43B7-880D-72D57FA19688}" type="presParOf" srcId="{37F05968-C9D4-4FDF-9913-7DDDD3AAA354}" destId="{73FC432C-C6D4-4823-97D0-6991FD9EC806}" srcOrd="1" destOrd="0" presId="urn:microsoft.com/office/officeart/2005/8/layout/equation2"/>
    <dgm:cxn modelId="{CE763186-F300-4D4C-8B8C-1D3D5B4EAAC2}" type="presParOf" srcId="{37F05968-C9D4-4FDF-9913-7DDDD3AAA354}" destId="{4B25BE68-E65A-4B88-B429-5A1878D2B1D2}" srcOrd="2" destOrd="0" presId="urn:microsoft.com/office/officeart/2005/8/layout/equation2"/>
    <dgm:cxn modelId="{0570409B-0EA8-4BF1-A6B8-B2562F23ADDB}" type="presParOf" srcId="{37F05968-C9D4-4FDF-9913-7DDDD3AAA354}" destId="{4712A2CE-8ABD-448F-9308-63CF171694C3}" srcOrd="3" destOrd="0" presId="urn:microsoft.com/office/officeart/2005/8/layout/equation2"/>
    <dgm:cxn modelId="{AC50D189-9B0A-4F5A-8BA0-E74B6D9C11B0}" type="presParOf" srcId="{37F05968-C9D4-4FDF-9913-7DDDD3AAA354}" destId="{3191BC82-0C98-4029-BE09-5D5299056ECC}" srcOrd="4" destOrd="0" presId="urn:microsoft.com/office/officeart/2005/8/layout/equation2"/>
    <dgm:cxn modelId="{7B2AE3B8-1A74-4FDF-8B8E-F3EAE4950515}" type="presParOf" srcId="{ABBF975D-AC62-4561-B0CE-E17C764E7864}" destId="{570ABA51-830B-423B-B2B9-7D9AE251F738}" srcOrd="1" destOrd="0" presId="urn:microsoft.com/office/officeart/2005/8/layout/equation2"/>
    <dgm:cxn modelId="{988CE265-A1BA-4958-9F2C-D95E5F19FD49}" type="presParOf" srcId="{570ABA51-830B-423B-B2B9-7D9AE251F738}" destId="{20D483B2-F05C-4B35-922A-C462531A06ED}" srcOrd="0" destOrd="0" presId="urn:microsoft.com/office/officeart/2005/8/layout/equation2"/>
    <dgm:cxn modelId="{278B1B27-9FAA-472D-803E-0205376468C4}" type="presParOf" srcId="{ABBF975D-AC62-4561-B0CE-E17C764E7864}" destId="{24C5BA8F-2B92-4188-BB18-917378714999}" srcOrd="2" destOrd="0" presId="urn:microsoft.com/office/officeart/2005/8/layout/equation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vList2" loCatId="list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982971C9-16F7-41F3-B034-F27233B3AF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5400" b="1" dirty="0" smtClean="0">
              <a:solidFill>
                <a:schemeClr val="bg1"/>
              </a:solidFill>
            </a:rPr>
            <a:t>Кризис 2008 - спрос не сократился</a:t>
          </a:r>
          <a:endParaRPr lang="ru-RU" sz="5400" b="1" dirty="0">
            <a:solidFill>
              <a:schemeClr val="bg1"/>
            </a:solidFill>
          </a:endParaRPr>
        </a:p>
      </dgm:t>
    </dgm:pt>
    <dgm:pt modelId="{53AD7BA7-DE65-409D-81E9-D915119B5E4B}" type="parTrans" cxnId="{024EEC63-7E3A-4F73-A077-F7BC6E551F4C}">
      <dgm:prSet/>
      <dgm:spPr/>
      <dgm:t>
        <a:bodyPr/>
        <a:lstStyle/>
        <a:p>
          <a:endParaRPr lang="ru-RU" sz="5400" b="1"/>
        </a:p>
      </dgm:t>
    </dgm:pt>
    <dgm:pt modelId="{5C59783B-658F-403F-9999-38E6C0249FFE}" type="sibTrans" cxnId="{024EEC63-7E3A-4F73-A077-F7BC6E551F4C}">
      <dgm:prSet custT="1"/>
      <dgm:spPr/>
      <dgm:t>
        <a:bodyPr/>
        <a:lstStyle/>
        <a:p>
          <a:endParaRPr lang="ru-RU" sz="5400" b="1"/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5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Кризис 1998 - спрос не сократился</a:t>
          </a: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5400" b="1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5400" b="1"/>
        </a:p>
      </dgm:t>
    </dgm:pt>
    <dgm:pt modelId="{F6FE0F8F-DF04-462A-8FA0-FF5EF58B0D7A}" type="pres">
      <dgm:prSet presAssocID="{A4BA1B27-847E-424E-B340-45F857D129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234BC4-B7FA-4EEE-954B-CE8C63A23224}" type="pres">
      <dgm:prSet presAssocID="{7697B9DE-FFA0-412D-AF51-33B961AB611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9068A8-1B8A-4AB0-BDD5-969DBA0C47B7}" type="pres">
      <dgm:prSet presAssocID="{4F42FCFF-E944-4408-9DBD-7DA1547BE899}" presName="spacer" presStyleCnt="0"/>
      <dgm:spPr/>
    </dgm:pt>
    <dgm:pt modelId="{84044AED-195D-4EA5-BD53-0F1F955019D8}" type="pres">
      <dgm:prSet presAssocID="{982971C9-16F7-41F3-B034-F27233B3AF1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BE0717-8540-4BFB-B03B-AC5BCA6B2D70}" type="presOf" srcId="{A4BA1B27-847E-424E-B340-45F857D129DA}" destId="{F6FE0F8F-DF04-462A-8FA0-FF5EF58B0D7A}" srcOrd="0" destOrd="0" presId="urn:microsoft.com/office/officeart/2005/8/layout/vList2"/>
    <dgm:cxn modelId="{1CB7D396-DDC0-4CCA-A3F9-83D9751AE671}" type="presOf" srcId="{982971C9-16F7-41F3-B034-F27233B3AF13}" destId="{84044AED-195D-4EA5-BD53-0F1F955019D8}" srcOrd="0" destOrd="0" presId="urn:microsoft.com/office/officeart/2005/8/layout/vList2"/>
    <dgm:cxn modelId="{EE849C58-2379-403A-8D79-2DB2D550B7A6}" type="presOf" srcId="{7697B9DE-FFA0-412D-AF51-33B961AB6113}" destId="{70234BC4-B7FA-4EEE-954B-CE8C63A23224}" srcOrd="0" destOrd="0" presId="urn:microsoft.com/office/officeart/2005/8/layout/vList2"/>
    <dgm:cxn modelId="{024EEC63-7E3A-4F73-A077-F7BC6E551F4C}" srcId="{A4BA1B27-847E-424E-B340-45F857D129DA}" destId="{982971C9-16F7-41F3-B034-F27233B3AF13}" srcOrd="1" destOrd="0" parTransId="{53AD7BA7-DE65-409D-81E9-D915119B5E4B}" sibTransId="{5C59783B-658F-403F-9999-38E6C0249FFE}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61B4E06D-3271-4D64-9648-A1920801A336}" type="presParOf" srcId="{F6FE0F8F-DF04-462A-8FA0-FF5EF58B0D7A}" destId="{70234BC4-B7FA-4EEE-954B-CE8C63A23224}" srcOrd="0" destOrd="0" presId="urn:microsoft.com/office/officeart/2005/8/layout/vList2"/>
    <dgm:cxn modelId="{B188617A-BD00-4767-828C-7E90047173EE}" type="presParOf" srcId="{F6FE0F8F-DF04-462A-8FA0-FF5EF58B0D7A}" destId="{6E9068A8-1B8A-4AB0-BDD5-969DBA0C47B7}" srcOrd="1" destOrd="0" presId="urn:microsoft.com/office/officeart/2005/8/layout/vList2"/>
    <dgm:cxn modelId="{CFA12677-C602-4048-AB26-AB0EA79A96CE}" type="presParOf" srcId="{F6FE0F8F-DF04-462A-8FA0-FF5EF58B0D7A}" destId="{84044AED-195D-4EA5-BD53-0F1F955019D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2D4E5D-7DB3-4578-889A-4DBAB7D5BA00}">
      <dsp:nvSpPr>
        <dsp:cNvPr id="0" name=""/>
        <dsp:cNvSpPr/>
      </dsp:nvSpPr>
      <dsp:spPr>
        <a:xfrm>
          <a:off x="0" y="136"/>
          <a:ext cx="10058399" cy="131183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Магазины, совмещенные в остановочными комплексами</a:t>
          </a:r>
          <a:endParaRPr lang="ru-RU" sz="3600" b="1" kern="1200" dirty="0"/>
        </a:p>
      </dsp:txBody>
      <dsp:txXfrm>
        <a:off x="0" y="136"/>
        <a:ext cx="10058399" cy="1311839"/>
      </dsp:txXfrm>
    </dsp:sp>
    <dsp:sp modelId="{682EF509-B799-4F8F-B55F-4499B8B53F34}">
      <dsp:nvSpPr>
        <dsp:cNvPr id="0" name=""/>
        <dsp:cNvSpPr/>
      </dsp:nvSpPr>
      <dsp:spPr>
        <a:xfrm>
          <a:off x="0" y="1311976"/>
          <a:ext cx="10058399" cy="786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35560" rIns="199136" bIns="35560" numCol="1" spcCol="1270" anchor="t" anchorCtr="0">
          <a:noAutofit/>
        </a:bodyPr>
        <a:lstStyle/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800" b="1" kern="1200"/>
        </a:p>
      </dsp:txBody>
      <dsp:txXfrm>
        <a:off x="0" y="1311976"/>
        <a:ext cx="10058399" cy="78676"/>
      </dsp:txXfrm>
    </dsp:sp>
    <dsp:sp modelId="{9F639858-817C-426E-BE1A-253ED315C347}">
      <dsp:nvSpPr>
        <dsp:cNvPr id="0" name=""/>
        <dsp:cNvSpPr/>
      </dsp:nvSpPr>
      <dsp:spPr>
        <a:xfrm>
          <a:off x="0" y="1390652"/>
          <a:ext cx="10058399" cy="131183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Отдельно стоящие павильоны внутри жилых кварталов</a:t>
          </a:r>
          <a:endParaRPr lang="ru-RU" sz="3600" b="1" kern="1200" dirty="0"/>
        </a:p>
      </dsp:txBody>
      <dsp:txXfrm>
        <a:off x="0" y="1390652"/>
        <a:ext cx="10058399" cy="1311839"/>
      </dsp:txXfrm>
    </dsp:sp>
    <dsp:sp modelId="{63A92C1B-BDF7-4AC2-A0AA-BF410A6DF4DA}">
      <dsp:nvSpPr>
        <dsp:cNvPr id="0" name=""/>
        <dsp:cNvSpPr/>
      </dsp:nvSpPr>
      <dsp:spPr>
        <a:xfrm>
          <a:off x="0" y="2702492"/>
          <a:ext cx="10058399" cy="786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35560" rIns="199136" bIns="35560" numCol="1" spcCol="1270" anchor="t" anchorCtr="0">
          <a:noAutofit/>
        </a:bodyPr>
        <a:lstStyle/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800" b="1" kern="1200"/>
        </a:p>
      </dsp:txBody>
      <dsp:txXfrm>
        <a:off x="0" y="2702492"/>
        <a:ext cx="10058399" cy="78676"/>
      </dsp:txXfrm>
    </dsp:sp>
    <dsp:sp modelId="{17A8BDE8-8AD6-47D7-AAB2-95718E1A37A9}">
      <dsp:nvSpPr>
        <dsp:cNvPr id="0" name=""/>
        <dsp:cNvSpPr/>
      </dsp:nvSpPr>
      <dsp:spPr>
        <a:xfrm>
          <a:off x="0" y="2781168"/>
          <a:ext cx="10058399" cy="131183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Квартиры на 1 этаже, переведенные в нежилые  помещения</a:t>
          </a:r>
          <a:endParaRPr lang="ru-RU" sz="3600" b="1" kern="1200" dirty="0"/>
        </a:p>
      </dsp:txBody>
      <dsp:txXfrm>
        <a:off x="0" y="2781168"/>
        <a:ext cx="10058399" cy="1311839"/>
      </dsp:txXfrm>
    </dsp:sp>
    <dsp:sp modelId="{A8C0A7E6-C336-444B-A769-CA43BEA6223F}">
      <dsp:nvSpPr>
        <dsp:cNvPr id="0" name=""/>
        <dsp:cNvSpPr/>
      </dsp:nvSpPr>
      <dsp:spPr>
        <a:xfrm>
          <a:off x="0" y="4106690"/>
          <a:ext cx="10058399" cy="131183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Павильоны внутри торговых центров</a:t>
          </a:r>
          <a:endParaRPr lang="ru-RU" sz="3600" b="1" kern="1200" dirty="0"/>
        </a:p>
      </dsp:txBody>
      <dsp:txXfrm>
        <a:off x="0" y="4106690"/>
        <a:ext cx="10058399" cy="131183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E9EAC6-4959-498D-9A72-C7DACC08BB35}">
      <dsp:nvSpPr>
        <dsp:cNvPr id="0" name=""/>
        <dsp:cNvSpPr/>
      </dsp:nvSpPr>
      <dsp:spPr>
        <a:xfrm>
          <a:off x="5856" y="1009054"/>
          <a:ext cx="1815479" cy="13956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50 000 чел</a:t>
          </a:r>
          <a:endParaRPr lang="ru-RU" sz="2400" b="1" kern="1200" dirty="0"/>
        </a:p>
      </dsp:txBody>
      <dsp:txXfrm>
        <a:off x="5856" y="1009054"/>
        <a:ext cx="1815479" cy="1395650"/>
      </dsp:txXfrm>
    </dsp:sp>
    <dsp:sp modelId="{6B94FA23-5A53-491B-864C-DFF00B3411FB}">
      <dsp:nvSpPr>
        <dsp:cNvPr id="0" name=""/>
        <dsp:cNvSpPr/>
      </dsp:nvSpPr>
      <dsp:spPr>
        <a:xfrm>
          <a:off x="2002884" y="1481760"/>
          <a:ext cx="384881" cy="4502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/>
        </a:p>
      </dsp:txBody>
      <dsp:txXfrm>
        <a:off x="2002884" y="1481760"/>
        <a:ext cx="384881" cy="450239"/>
      </dsp:txXfrm>
    </dsp:sp>
    <dsp:sp modelId="{1D68FF9C-D310-46B9-8E85-B2DD9FAE33FE}">
      <dsp:nvSpPr>
        <dsp:cNvPr id="0" name=""/>
        <dsp:cNvSpPr/>
      </dsp:nvSpPr>
      <dsp:spPr>
        <a:xfrm>
          <a:off x="2547528" y="1009054"/>
          <a:ext cx="1815479" cy="13956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3%</a:t>
          </a:r>
          <a:endParaRPr lang="ru-RU" sz="2400" b="1" kern="1200" dirty="0"/>
        </a:p>
      </dsp:txBody>
      <dsp:txXfrm>
        <a:off x="2547528" y="1009054"/>
        <a:ext cx="1815479" cy="1395650"/>
      </dsp:txXfrm>
    </dsp:sp>
    <dsp:sp modelId="{444AB6A2-7A57-403F-9364-6BEAAEDAFA86}">
      <dsp:nvSpPr>
        <dsp:cNvPr id="0" name=""/>
        <dsp:cNvSpPr/>
      </dsp:nvSpPr>
      <dsp:spPr>
        <a:xfrm>
          <a:off x="4544556" y="1481760"/>
          <a:ext cx="384881" cy="4502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/>
        </a:p>
      </dsp:txBody>
      <dsp:txXfrm>
        <a:off x="4544556" y="1481760"/>
        <a:ext cx="384881" cy="450239"/>
      </dsp:txXfrm>
    </dsp:sp>
    <dsp:sp modelId="{C57AB38F-C389-4034-80AF-469BF5104A15}">
      <dsp:nvSpPr>
        <dsp:cNvPr id="0" name=""/>
        <dsp:cNvSpPr/>
      </dsp:nvSpPr>
      <dsp:spPr>
        <a:xfrm>
          <a:off x="5089200" y="1009054"/>
          <a:ext cx="1815479" cy="13956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1 500 чел</a:t>
          </a:r>
          <a:endParaRPr lang="ru-RU" sz="2400" b="1" kern="1200" dirty="0"/>
        </a:p>
      </dsp:txBody>
      <dsp:txXfrm>
        <a:off x="5089200" y="1009054"/>
        <a:ext cx="1815479" cy="1395650"/>
      </dsp:txXfrm>
    </dsp:sp>
    <dsp:sp modelId="{8559CD16-F35C-40F4-96CC-248DA58AAE9A}">
      <dsp:nvSpPr>
        <dsp:cNvPr id="0" name=""/>
        <dsp:cNvSpPr/>
      </dsp:nvSpPr>
      <dsp:spPr>
        <a:xfrm>
          <a:off x="7086227" y="1481760"/>
          <a:ext cx="384881" cy="4502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/>
        </a:p>
      </dsp:txBody>
      <dsp:txXfrm>
        <a:off x="7086227" y="1481760"/>
        <a:ext cx="384881" cy="450239"/>
      </dsp:txXfrm>
    </dsp:sp>
    <dsp:sp modelId="{0B35FD1D-E946-4E2B-9DB9-9E06651FBB10}">
      <dsp:nvSpPr>
        <dsp:cNvPr id="0" name=""/>
        <dsp:cNvSpPr/>
      </dsp:nvSpPr>
      <dsp:spPr>
        <a:xfrm>
          <a:off x="7630871" y="1009054"/>
          <a:ext cx="1815479" cy="13956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1 000 магазинов</a:t>
          </a:r>
          <a:endParaRPr lang="ru-RU" sz="2400" b="1" kern="1200" dirty="0"/>
        </a:p>
      </dsp:txBody>
      <dsp:txXfrm>
        <a:off x="7630871" y="1009054"/>
        <a:ext cx="1815479" cy="1395650"/>
      </dsp:txXfrm>
    </dsp:sp>
    <dsp:sp modelId="{4A64BA8C-5094-4416-ADD4-0B79DD204D99}">
      <dsp:nvSpPr>
        <dsp:cNvPr id="0" name=""/>
        <dsp:cNvSpPr/>
      </dsp:nvSpPr>
      <dsp:spPr>
        <a:xfrm>
          <a:off x="9627899" y="1481760"/>
          <a:ext cx="384881" cy="4502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/>
        </a:p>
      </dsp:txBody>
      <dsp:txXfrm>
        <a:off x="9627899" y="1481760"/>
        <a:ext cx="384881" cy="450239"/>
      </dsp:txXfrm>
    </dsp:sp>
    <dsp:sp modelId="{7029D472-4D8E-4633-A306-90F6CB899D58}">
      <dsp:nvSpPr>
        <dsp:cNvPr id="0" name=""/>
        <dsp:cNvSpPr/>
      </dsp:nvSpPr>
      <dsp:spPr>
        <a:xfrm>
          <a:off x="10172543" y="1009054"/>
          <a:ext cx="1815479" cy="13956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3 чел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 2 магазинах</a:t>
          </a:r>
          <a:endParaRPr lang="ru-RU" sz="2400" b="1" kern="1200" dirty="0"/>
        </a:p>
      </dsp:txBody>
      <dsp:txXfrm>
        <a:off x="10172543" y="1009054"/>
        <a:ext cx="1815479" cy="13956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55A50A-D392-48FF-8171-FFB6A45CBA9F}">
      <dsp:nvSpPr>
        <dsp:cNvPr id="0" name=""/>
        <dsp:cNvSpPr/>
      </dsp:nvSpPr>
      <dsp:spPr>
        <a:xfrm>
          <a:off x="5250" y="1561332"/>
          <a:ext cx="2295703" cy="2604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Цель покупки любой воды вместо воды из крана или доставки воды</a:t>
          </a:r>
        </a:p>
      </dsp:txBody>
      <dsp:txXfrm>
        <a:off x="5250" y="1561332"/>
        <a:ext cx="2295703" cy="2604188"/>
      </dsp:txXfrm>
    </dsp:sp>
    <dsp:sp modelId="{F99DEA8F-7D9A-40DA-8621-4C1BAB010A20}">
      <dsp:nvSpPr>
        <dsp:cNvPr id="0" name=""/>
        <dsp:cNvSpPr/>
      </dsp:nvSpPr>
      <dsp:spPr>
        <a:xfrm>
          <a:off x="2530524" y="2578759"/>
          <a:ext cx="486689" cy="5693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/>
        </a:p>
      </dsp:txBody>
      <dsp:txXfrm>
        <a:off x="2530524" y="2578759"/>
        <a:ext cx="486689" cy="569334"/>
      </dsp:txXfrm>
    </dsp:sp>
    <dsp:sp modelId="{7EE9EAC6-4959-498D-9A72-C7DACC08BB35}">
      <dsp:nvSpPr>
        <dsp:cNvPr id="0" name=""/>
        <dsp:cNvSpPr/>
      </dsp:nvSpPr>
      <dsp:spPr>
        <a:xfrm>
          <a:off x="3219235" y="1561332"/>
          <a:ext cx="2295703" cy="2604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Ситуации, при которых покупают любую воду</a:t>
          </a:r>
          <a:endParaRPr lang="ru-RU" sz="4800" b="1" kern="1200" dirty="0"/>
        </a:p>
      </dsp:txBody>
      <dsp:txXfrm>
        <a:off x="3219235" y="1561332"/>
        <a:ext cx="2295703" cy="2604188"/>
      </dsp:txXfrm>
    </dsp:sp>
    <dsp:sp modelId="{6B94FA23-5A53-491B-864C-DFF00B3411FB}">
      <dsp:nvSpPr>
        <dsp:cNvPr id="0" name=""/>
        <dsp:cNvSpPr/>
      </dsp:nvSpPr>
      <dsp:spPr>
        <a:xfrm>
          <a:off x="5744509" y="2578759"/>
          <a:ext cx="486689" cy="5693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/>
        </a:p>
      </dsp:txBody>
      <dsp:txXfrm>
        <a:off x="5744509" y="2578759"/>
        <a:ext cx="486689" cy="569334"/>
      </dsp:txXfrm>
    </dsp:sp>
    <dsp:sp modelId="{1D68FF9C-D310-46B9-8E85-B2DD9FAE33FE}">
      <dsp:nvSpPr>
        <dsp:cNvPr id="0" name=""/>
        <dsp:cNvSpPr/>
      </dsp:nvSpPr>
      <dsp:spPr>
        <a:xfrm>
          <a:off x="6433220" y="1561332"/>
          <a:ext cx="2295703" cy="2604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Почему купят именно вашу воду</a:t>
          </a:r>
          <a:endParaRPr lang="ru-RU" sz="4800" b="1" kern="1200" dirty="0"/>
        </a:p>
      </dsp:txBody>
      <dsp:txXfrm>
        <a:off x="6433220" y="1561332"/>
        <a:ext cx="2295703" cy="2604188"/>
      </dsp:txXfrm>
    </dsp:sp>
    <dsp:sp modelId="{444AB6A2-7A57-403F-9364-6BEAAEDAFA86}">
      <dsp:nvSpPr>
        <dsp:cNvPr id="0" name=""/>
        <dsp:cNvSpPr/>
      </dsp:nvSpPr>
      <dsp:spPr>
        <a:xfrm>
          <a:off x="8958494" y="2578759"/>
          <a:ext cx="486689" cy="5693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/>
        </a:p>
      </dsp:txBody>
      <dsp:txXfrm>
        <a:off x="8958494" y="2578759"/>
        <a:ext cx="486689" cy="569334"/>
      </dsp:txXfrm>
    </dsp:sp>
    <dsp:sp modelId="{C57AB38F-C389-4034-80AF-469BF5104A15}">
      <dsp:nvSpPr>
        <dsp:cNvPr id="0" name=""/>
        <dsp:cNvSpPr/>
      </dsp:nvSpPr>
      <dsp:spPr>
        <a:xfrm>
          <a:off x="9647205" y="1561332"/>
          <a:ext cx="2295703" cy="2604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Как покупатель убедится, что выбрал лучшую воду</a:t>
          </a:r>
          <a:endParaRPr lang="ru-RU" sz="4800" b="1" kern="1200" dirty="0"/>
        </a:p>
      </dsp:txBody>
      <dsp:txXfrm>
        <a:off x="9647205" y="1561332"/>
        <a:ext cx="2295703" cy="260418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E50D59-E24B-4A0F-B179-0A409985E30B}">
      <dsp:nvSpPr>
        <dsp:cNvPr id="0" name=""/>
        <dsp:cNvSpPr/>
      </dsp:nvSpPr>
      <dsp:spPr>
        <a:xfrm>
          <a:off x="0" y="0"/>
          <a:ext cx="10194798" cy="15189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Товар доступен</a:t>
          </a:r>
          <a:endParaRPr lang="ru-RU" sz="3600" b="1" kern="1200" dirty="0"/>
        </a:p>
      </dsp:txBody>
      <dsp:txXfrm>
        <a:off x="0" y="0"/>
        <a:ext cx="8644669" cy="1518988"/>
      </dsp:txXfrm>
    </dsp:sp>
    <dsp:sp modelId="{EEFE1525-742E-4711-8B76-66E4C3620605}">
      <dsp:nvSpPr>
        <dsp:cNvPr id="0" name=""/>
        <dsp:cNvSpPr/>
      </dsp:nvSpPr>
      <dsp:spPr>
        <a:xfrm>
          <a:off x="899540" y="1772153"/>
          <a:ext cx="10194798" cy="15189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Будущие покупатели осведомлены</a:t>
          </a:r>
          <a:endParaRPr lang="ru-RU" sz="3600" b="1" kern="1200" dirty="0"/>
        </a:p>
      </dsp:txBody>
      <dsp:txXfrm>
        <a:off x="899540" y="1772153"/>
        <a:ext cx="8307914" cy="1518988"/>
      </dsp:txXfrm>
    </dsp:sp>
    <dsp:sp modelId="{4F70DE9B-0CF4-4B00-BCDA-B18070F09BB6}">
      <dsp:nvSpPr>
        <dsp:cNvPr id="0" name=""/>
        <dsp:cNvSpPr/>
      </dsp:nvSpPr>
      <dsp:spPr>
        <a:xfrm>
          <a:off x="1799081" y="3544307"/>
          <a:ext cx="10194798" cy="15189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Купили попробовать</a:t>
          </a:r>
          <a:endParaRPr lang="ru-RU" sz="3600" b="1" kern="1200" dirty="0"/>
        </a:p>
      </dsp:txBody>
      <dsp:txXfrm>
        <a:off x="1799081" y="3544307"/>
        <a:ext cx="8307914" cy="1518988"/>
      </dsp:txXfrm>
    </dsp:sp>
    <dsp:sp modelId="{1A3FD5AE-B70B-4396-8382-585C1E21823E}">
      <dsp:nvSpPr>
        <dsp:cNvPr id="0" name=""/>
        <dsp:cNvSpPr/>
      </dsp:nvSpPr>
      <dsp:spPr>
        <a:xfrm>
          <a:off x="9207455" y="1151899"/>
          <a:ext cx="987342" cy="98734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9207455" y="1151899"/>
        <a:ext cx="987342" cy="987342"/>
      </dsp:txXfrm>
    </dsp:sp>
    <dsp:sp modelId="{FCEB42C4-8A10-417E-BA4F-5D48E059C699}">
      <dsp:nvSpPr>
        <dsp:cNvPr id="0" name=""/>
        <dsp:cNvSpPr/>
      </dsp:nvSpPr>
      <dsp:spPr>
        <a:xfrm>
          <a:off x="10106996" y="2913926"/>
          <a:ext cx="987342" cy="98734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10106996" y="2913926"/>
        <a:ext cx="987342" cy="98734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BA01F5-9AFD-4404-B793-61F00E1B7208}">
      <dsp:nvSpPr>
        <dsp:cNvPr id="0" name=""/>
        <dsp:cNvSpPr/>
      </dsp:nvSpPr>
      <dsp:spPr>
        <a:xfrm>
          <a:off x="0" y="651489"/>
          <a:ext cx="8957386" cy="12168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Электричество</a:t>
          </a:r>
          <a:endParaRPr lang="ru-RU" sz="8000" b="1" kern="1200" dirty="0"/>
        </a:p>
      </dsp:txBody>
      <dsp:txXfrm>
        <a:off x="0" y="651489"/>
        <a:ext cx="8957386" cy="1216800"/>
      </dsp:txXfrm>
    </dsp:sp>
    <dsp:sp modelId="{A754C05D-B7F1-4A17-B99E-3252869998E5}">
      <dsp:nvSpPr>
        <dsp:cNvPr id="0" name=""/>
        <dsp:cNvSpPr/>
      </dsp:nvSpPr>
      <dsp:spPr>
        <a:xfrm>
          <a:off x="0" y="2055489"/>
          <a:ext cx="8957386" cy="1216800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Газ</a:t>
          </a:r>
          <a:endParaRPr lang="ru-RU" sz="7200" b="1" kern="1200" dirty="0"/>
        </a:p>
      </dsp:txBody>
      <dsp:txXfrm>
        <a:off x="0" y="2055489"/>
        <a:ext cx="8957386" cy="1216800"/>
      </dsp:txXfrm>
    </dsp:sp>
    <dsp:sp modelId="{20D31FF9-0D69-44F9-88B6-00A74CA4C0F2}">
      <dsp:nvSpPr>
        <dsp:cNvPr id="0" name=""/>
        <dsp:cNvSpPr/>
      </dsp:nvSpPr>
      <dsp:spPr>
        <a:xfrm>
          <a:off x="0" y="3459490"/>
          <a:ext cx="8957386" cy="121680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Вода</a:t>
          </a:r>
          <a:endParaRPr lang="ru-RU" sz="7200" b="1" kern="1200" dirty="0"/>
        </a:p>
      </dsp:txBody>
      <dsp:txXfrm>
        <a:off x="0" y="3459490"/>
        <a:ext cx="8957386" cy="12168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C85A03-FEA1-4459-9ADA-8838E420BDAA}">
      <dsp:nvSpPr>
        <dsp:cNvPr id="0" name=""/>
        <dsp:cNvSpPr/>
      </dsp:nvSpPr>
      <dsp:spPr>
        <a:xfrm>
          <a:off x="2101" y="674894"/>
          <a:ext cx="4481348" cy="2688809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Количество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магазинов</a:t>
          </a:r>
          <a:endParaRPr lang="ru-RU" sz="7200" b="1" kern="1200" dirty="0"/>
        </a:p>
      </dsp:txBody>
      <dsp:txXfrm>
        <a:off x="2101" y="674894"/>
        <a:ext cx="4481348" cy="2688809"/>
      </dsp:txXfrm>
    </dsp:sp>
    <dsp:sp modelId="{4CC390F4-8955-421B-9525-082E5BF4DA9E}">
      <dsp:nvSpPr>
        <dsp:cNvPr id="0" name=""/>
        <dsp:cNvSpPr/>
      </dsp:nvSpPr>
      <dsp:spPr>
        <a:xfrm>
          <a:off x="4931585" y="1463612"/>
          <a:ext cx="950045" cy="1111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4931585" y="1463612"/>
        <a:ext cx="950045" cy="1111374"/>
      </dsp:txXfrm>
    </dsp:sp>
    <dsp:sp modelId="{F9EFC6AF-3C9F-4628-AB3B-3427C9BA0A38}">
      <dsp:nvSpPr>
        <dsp:cNvPr id="0" name=""/>
        <dsp:cNvSpPr/>
      </dsp:nvSpPr>
      <dsp:spPr>
        <a:xfrm>
          <a:off x="6275989" y="674894"/>
          <a:ext cx="4481348" cy="2688809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Квалификация маркетологов</a:t>
          </a:r>
          <a:endParaRPr lang="ru-RU" sz="7200" b="1" kern="1200" dirty="0"/>
        </a:p>
      </dsp:txBody>
      <dsp:txXfrm>
        <a:off x="6275989" y="674894"/>
        <a:ext cx="4481348" cy="268880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C948B8-A380-4A29-9F09-B929D6A64DA2}">
      <dsp:nvSpPr>
        <dsp:cNvPr id="0" name=""/>
        <dsp:cNvSpPr/>
      </dsp:nvSpPr>
      <dsp:spPr>
        <a:xfrm>
          <a:off x="1423556" y="1228"/>
          <a:ext cx="2049701" cy="2049701"/>
        </a:xfrm>
        <a:prstGeom prst="ellipse">
          <a:avLst/>
        </a:prstGeom>
        <a:solidFill>
          <a:srgbClr val="7030A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8 млн. руб.</a:t>
          </a:r>
          <a:endParaRPr lang="ru-RU" sz="2000" b="1" kern="1200" dirty="0"/>
        </a:p>
      </dsp:txBody>
      <dsp:txXfrm>
        <a:off x="1423556" y="1228"/>
        <a:ext cx="2049701" cy="2049701"/>
      </dsp:txXfrm>
    </dsp:sp>
    <dsp:sp modelId="{4B25BE68-E65A-4B88-B429-5A1878D2B1D2}">
      <dsp:nvSpPr>
        <dsp:cNvPr id="0" name=""/>
        <dsp:cNvSpPr/>
      </dsp:nvSpPr>
      <dsp:spPr>
        <a:xfrm>
          <a:off x="1853994" y="2217366"/>
          <a:ext cx="1188827" cy="1188827"/>
        </a:xfrm>
        <a:prstGeom prst="mathPlus">
          <a:avLst/>
        </a:prstGeom>
        <a:solidFill>
          <a:srgbClr val="7030A0"/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1853994" y="2217366"/>
        <a:ext cx="1188827" cy="1188827"/>
      </dsp:txXfrm>
    </dsp:sp>
    <dsp:sp modelId="{3191BC82-0C98-4029-BE09-5D5299056ECC}">
      <dsp:nvSpPr>
        <dsp:cNvPr id="0" name=""/>
        <dsp:cNvSpPr/>
      </dsp:nvSpPr>
      <dsp:spPr>
        <a:xfrm>
          <a:off x="1423556" y="3553582"/>
          <a:ext cx="2049701" cy="2049701"/>
        </a:xfrm>
        <a:prstGeom prst="ellipse">
          <a:avLst/>
        </a:prstGeom>
        <a:solidFill>
          <a:srgbClr val="7030A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20 павильонов</a:t>
          </a:r>
          <a:endParaRPr lang="ru-RU" sz="1800" b="1" kern="1200" dirty="0"/>
        </a:p>
      </dsp:txBody>
      <dsp:txXfrm>
        <a:off x="1423556" y="3553582"/>
        <a:ext cx="2049701" cy="2049701"/>
      </dsp:txXfrm>
    </dsp:sp>
    <dsp:sp modelId="{570ABA51-830B-423B-B2B9-7D9AE251F738}">
      <dsp:nvSpPr>
        <dsp:cNvPr id="0" name=""/>
        <dsp:cNvSpPr/>
      </dsp:nvSpPr>
      <dsp:spPr>
        <a:xfrm rot="21571527">
          <a:off x="3780720" y="2407277"/>
          <a:ext cx="651864" cy="762489"/>
        </a:xfrm>
        <a:prstGeom prst="rightArrow">
          <a:avLst>
            <a:gd name="adj1" fmla="val 60000"/>
            <a:gd name="adj2" fmla="val 50000"/>
          </a:avLst>
        </a:prstGeom>
        <a:solidFill>
          <a:srgbClr val="7030A0"/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21571527">
        <a:off x="3780720" y="2407277"/>
        <a:ext cx="651864" cy="762489"/>
      </dsp:txXfrm>
    </dsp:sp>
    <dsp:sp modelId="{24C5BA8F-2B92-4188-BB18-917378714999}">
      <dsp:nvSpPr>
        <dsp:cNvPr id="0" name=""/>
        <dsp:cNvSpPr/>
      </dsp:nvSpPr>
      <dsp:spPr>
        <a:xfrm>
          <a:off x="4703079" y="716902"/>
          <a:ext cx="4099403" cy="4099403"/>
        </a:xfrm>
        <a:prstGeom prst="ellipse">
          <a:avLst/>
        </a:prstGeom>
        <a:solidFill>
          <a:srgbClr val="7030A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effectLst/>
            </a:rPr>
            <a:t>30 млн. руб. прибыли каждый год</a:t>
          </a:r>
          <a:endParaRPr lang="ru-RU" sz="3200" b="1" kern="1200" dirty="0">
            <a:effectLst/>
          </a:endParaRPr>
        </a:p>
      </dsp:txBody>
      <dsp:txXfrm>
        <a:off x="4703079" y="716902"/>
        <a:ext cx="4099403" cy="4099403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C948B8-A380-4A29-9F09-B929D6A64DA2}">
      <dsp:nvSpPr>
        <dsp:cNvPr id="0" name=""/>
        <dsp:cNvSpPr/>
      </dsp:nvSpPr>
      <dsp:spPr>
        <a:xfrm>
          <a:off x="856572" y="1397"/>
          <a:ext cx="2021792" cy="2021792"/>
        </a:xfrm>
        <a:prstGeom prst="ellipse">
          <a:avLst/>
        </a:prstGeom>
        <a:solidFill>
          <a:srgbClr val="00B05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60 млн. руб.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56572" y="1397"/>
        <a:ext cx="2021792" cy="2021792"/>
      </dsp:txXfrm>
    </dsp:sp>
    <dsp:sp modelId="{4B25BE68-E65A-4B88-B429-5A1878D2B1D2}">
      <dsp:nvSpPr>
        <dsp:cNvPr id="0" name=""/>
        <dsp:cNvSpPr/>
      </dsp:nvSpPr>
      <dsp:spPr>
        <a:xfrm>
          <a:off x="1281149" y="2187360"/>
          <a:ext cx="1172639" cy="1172639"/>
        </a:xfrm>
        <a:prstGeom prst="mathPlus">
          <a:avLst/>
        </a:prstGeom>
        <a:solidFill>
          <a:srgbClr val="00B050"/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1281149" y="2187360"/>
        <a:ext cx="1172639" cy="1172639"/>
      </dsp:txXfrm>
    </dsp:sp>
    <dsp:sp modelId="{3191BC82-0C98-4029-BE09-5D5299056ECC}">
      <dsp:nvSpPr>
        <dsp:cNvPr id="0" name=""/>
        <dsp:cNvSpPr/>
      </dsp:nvSpPr>
      <dsp:spPr>
        <a:xfrm>
          <a:off x="856572" y="3505381"/>
          <a:ext cx="2021792" cy="2021792"/>
        </a:xfrm>
        <a:prstGeom prst="ellipse">
          <a:avLst/>
        </a:prstGeom>
        <a:solidFill>
          <a:srgbClr val="00B05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 магазинов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56572" y="3505381"/>
        <a:ext cx="2021792" cy="2021792"/>
      </dsp:txXfrm>
    </dsp:sp>
    <dsp:sp modelId="{570ABA51-830B-423B-B2B9-7D9AE251F738}">
      <dsp:nvSpPr>
        <dsp:cNvPr id="0" name=""/>
        <dsp:cNvSpPr/>
      </dsp:nvSpPr>
      <dsp:spPr>
        <a:xfrm rot="21571527">
          <a:off x="3181640" y="2374684"/>
          <a:ext cx="642988" cy="752106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21571527">
        <a:off x="3181640" y="2374684"/>
        <a:ext cx="642988" cy="752106"/>
      </dsp:txXfrm>
    </dsp:sp>
    <dsp:sp modelId="{24C5BA8F-2B92-4188-BB18-917378714999}">
      <dsp:nvSpPr>
        <dsp:cNvPr id="0" name=""/>
        <dsp:cNvSpPr/>
      </dsp:nvSpPr>
      <dsp:spPr>
        <a:xfrm>
          <a:off x="4091441" y="707326"/>
          <a:ext cx="4043585" cy="4043585"/>
        </a:xfrm>
        <a:prstGeom prst="ellipse">
          <a:avLst/>
        </a:prstGeom>
        <a:solidFill>
          <a:srgbClr val="00B05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100 млн. руб. прибыли каждый год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91441" y="707326"/>
        <a:ext cx="4043585" cy="404358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234BC4-B7FA-4EEE-954B-CE8C63A23224}">
      <dsp:nvSpPr>
        <dsp:cNvPr id="0" name=""/>
        <dsp:cNvSpPr/>
      </dsp:nvSpPr>
      <dsp:spPr>
        <a:xfrm>
          <a:off x="0" y="259450"/>
          <a:ext cx="11993880" cy="209137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Кризис 1998 - спрос не сократился</a:t>
          </a:r>
        </a:p>
      </dsp:txBody>
      <dsp:txXfrm>
        <a:off x="0" y="259450"/>
        <a:ext cx="11993880" cy="2091375"/>
      </dsp:txXfrm>
    </dsp:sp>
    <dsp:sp modelId="{84044AED-195D-4EA5-BD53-0F1F955019D8}">
      <dsp:nvSpPr>
        <dsp:cNvPr id="0" name=""/>
        <dsp:cNvSpPr/>
      </dsp:nvSpPr>
      <dsp:spPr>
        <a:xfrm>
          <a:off x="0" y="2538025"/>
          <a:ext cx="11993880" cy="209137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chemeClr val="bg1"/>
              </a:solidFill>
            </a:rPr>
            <a:t>Кризис 2008 - спрос не сократился</a:t>
          </a:r>
          <a:endParaRPr lang="ru-RU" sz="5400" b="1" kern="1200" dirty="0">
            <a:solidFill>
              <a:schemeClr val="bg1"/>
            </a:solidFill>
          </a:endParaRPr>
        </a:p>
      </dsp:txBody>
      <dsp:txXfrm>
        <a:off x="0" y="2538025"/>
        <a:ext cx="11993880" cy="20913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2BCAFC7A-71DD-4C2C-B63D-60FDC7DD5449}" type="datetimeFigureOut">
              <a:rPr lang="ru-RU" smtClean="0"/>
              <a:pPr/>
              <a:t>27.05.2014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DA6FC261-E491-4C42-A663-B95247CC46D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22031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85ECAFD-F005-4163-B10D-85806DC43F93}" type="datetimeFigureOut">
              <a:rPr lang="ru-RU" smtClean="0"/>
              <a:pPr/>
              <a:t>27.05.2014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33E963C-1534-4F8D-B2A7-66D81AA259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11850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7926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E963C-1534-4F8D-B2A7-66D81AA25953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E963C-1534-4F8D-B2A7-66D81AA25953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12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7926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13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7926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14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7926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15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20579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16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20579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E963C-1534-4F8D-B2A7-66D81AA25953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18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72843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19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7284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7926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20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72843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21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8941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E963C-1534-4F8D-B2A7-66D81AA25953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E963C-1534-4F8D-B2A7-66D81AA25953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Безопасность по сравнению с водой из водопроводного крана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Удовольствие от вкуса воды, кофе и чая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Удобство пользования кулером</a:t>
            </a:r>
          </a:p>
          <a:p>
            <a:endParaRPr lang="ru-RU" dirty="0" smtClean="0"/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Подражание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Медицинская информация об опасности водопроводной воды</a:t>
            </a:r>
          </a:p>
          <a:p>
            <a:endParaRPr lang="ru-RU" dirty="0" smtClean="0"/>
          </a:p>
          <a:p>
            <a:pPr marL="228600" indent="-228600">
              <a:buAutoNum type="arabicPeriod"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Информация «третьих лиц» о превосходстве Вашей воды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Сравнительная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рекламная информация об преимуществах Вашей воды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24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8941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25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8941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26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8941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27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8941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28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8941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29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894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7926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30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8941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33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20579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205796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205796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37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205796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38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205796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E963C-1534-4F8D-B2A7-66D81AA25953}" type="slidenum">
              <a:rPr lang="ru-RU" smtClean="0"/>
              <a:pPr/>
              <a:t>39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79261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E963C-1534-4F8D-B2A7-66D81AA25953}" type="slidenum">
              <a:rPr lang="ru-RU" smtClean="0"/>
              <a:pPr/>
              <a:t>40</a:t>
            </a:fld>
            <a:endParaRPr lang="ru-RU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E963C-1534-4F8D-B2A7-66D81AA25953}" type="slidenum">
              <a:rPr lang="ru-RU" smtClean="0"/>
              <a:pPr/>
              <a:t>41</a:t>
            </a:fld>
            <a:endParaRPr lang="ru-RU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89413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43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89413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89413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89413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57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89413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58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894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792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E963C-1534-4F8D-B2A7-66D81AA25953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7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792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8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792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9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792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ru-RU" smtClean="0"/>
              <a:pPr/>
              <a:t>27.05.2014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27.05.2014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39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39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27.05.2014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27.05.2014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ru-RU" smtClean="0"/>
              <a:pPr/>
              <a:t>27.05.2014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ru-RU" smtClean="0"/>
              <a:pPr/>
              <a:t>27.05.2014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ru-RU" smtClean="0"/>
              <a:pPr/>
              <a:t>27.05.2014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27.05.2014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27.05.2014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27.05.2014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27.05.2014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ru-RU" smtClean="0"/>
              <a:pPr/>
              <a:t>27.05.2014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c24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notesSlide" Target="../notesSlides/notesSlide34.xml"/><Relationship Id="rId7" Type="http://schemas.openxmlformats.org/officeDocument/2006/relationships/diagramColors" Target="../diagrams/colors6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Relationship Id="rId9" Type="http://schemas.openxmlformats.org/officeDocument/2006/relationships/oleObject" Target="../embeddings/oleObject2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Grp="1"/>
          </p:cNvSpPr>
          <p:nvPr>
            <p:ph type="title"/>
          </p:nvPr>
        </p:nvSpPr>
        <p:spPr>
          <a:xfrm>
            <a:off x="381002" y="176668"/>
            <a:ext cx="7591424" cy="4720796"/>
          </a:xfrm>
        </p:spPr>
        <p:txBody>
          <a:bodyPr anchor="ctr">
            <a:normAutofit/>
          </a:bodyPr>
          <a:lstStyle/>
          <a:p>
            <a:pPr algn="ctr">
              <a:spcBef>
                <a:spcPts val="1"/>
              </a:spcBef>
            </a:pPr>
            <a:r>
              <a:rPr lang="ru-RU" sz="6600" b="1" dirty="0" smtClean="0">
                <a:latin typeface="Century Gothic"/>
              </a:rPr>
              <a:t>Почему выгодно</a:t>
            </a:r>
            <a:br>
              <a:rPr lang="ru-RU" sz="6600" b="1" dirty="0" smtClean="0">
                <a:latin typeface="Century Gothic"/>
              </a:rPr>
            </a:br>
            <a:r>
              <a:rPr lang="ru-RU" sz="6600" b="1" dirty="0" smtClean="0">
                <a:latin typeface="Century Gothic"/>
              </a:rPr>
              <a:t>продавать </a:t>
            </a:r>
            <a:br>
              <a:rPr lang="ru-RU" sz="6600" b="1" dirty="0" smtClean="0">
                <a:latin typeface="Century Gothic"/>
              </a:rPr>
            </a:br>
            <a:r>
              <a:rPr lang="ru-RU" sz="6600" b="1" dirty="0" smtClean="0">
                <a:latin typeface="Century Gothic"/>
              </a:rPr>
              <a:t>19л воду </a:t>
            </a:r>
            <a:br>
              <a:rPr lang="ru-RU" sz="6600" b="1" dirty="0" smtClean="0">
                <a:latin typeface="Century Gothic"/>
              </a:rPr>
            </a:br>
            <a:r>
              <a:rPr lang="ru-RU" sz="6600" b="1" dirty="0" smtClean="0">
                <a:latin typeface="Century Gothic"/>
              </a:rPr>
              <a:t>через магазины?</a:t>
            </a:r>
            <a:endParaRPr lang="ru-RU" sz="6600" b="1" i="0" dirty="0">
              <a:latin typeface="Century Gothic"/>
              <a:ea typeface="+mj-ea"/>
              <a:cs typeface="+mj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40963" y="4959458"/>
            <a:ext cx="7408190" cy="1735807"/>
          </a:xfrm>
        </p:spPr>
        <p:txBody>
          <a:bodyPr anchor="ctr">
            <a:noAutofit/>
          </a:bodyPr>
          <a:lstStyle/>
          <a:p>
            <a:pPr algn="ctr">
              <a:buNone/>
            </a:pPr>
            <a:r>
              <a:rPr lang="en-US" sz="4400" dirty="0" smtClean="0">
                <a:hlinkClick r:id="rId3"/>
              </a:rPr>
              <a:t>www.dc24.ru</a:t>
            </a:r>
            <a:r>
              <a:rPr lang="ru-RU" sz="4400" dirty="0" smtClean="0"/>
              <a:t> </a:t>
            </a:r>
          </a:p>
          <a:p>
            <a:pPr algn="ctr">
              <a:buNone/>
            </a:pPr>
            <a:r>
              <a:rPr lang="ru-RU" sz="4400" dirty="0" smtClean="0"/>
              <a:t>Константин Раков</a:t>
            </a:r>
          </a:p>
        </p:txBody>
      </p:sp>
      <p:pic>
        <p:nvPicPr>
          <p:cNvPr id="5" name="Рисунок 4" descr="Умный реда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6540" y="2892055"/>
            <a:ext cx="3164455" cy="37343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2031727" y="182880"/>
            <a:ext cx="8370368" cy="830997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atin typeface="+mj-lt"/>
              </a:rPr>
              <a:t>  Форматы «водных» магазинов</a:t>
            </a:r>
            <a:r>
              <a:rPr lang="ru-RU" sz="4800" b="1" dirty="0" smtClean="0">
                <a:latin typeface="+mj-lt"/>
              </a:rPr>
              <a:t>  </a:t>
            </a:r>
            <a:endParaRPr lang="ru-RU" sz="4400" b="1" dirty="0">
              <a:latin typeface="+mj-lt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945397" y="1277594"/>
          <a:ext cx="100584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10820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B2D4E5D-7DB3-4578-889A-4DBAB7D5BA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dgm id="{9B2D4E5D-7DB3-4578-889A-4DBAB7D5BA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dgm id="{9B2D4E5D-7DB3-4578-889A-4DBAB7D5BA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graphicEl>
                                              <a:dgm id="{9B2D4E5D-7DB3-4578-889A-4DBAB7D5BA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F639858-817C-426E-BE1A-253ED315C3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graphicEl>
                                              <a:dgm id="{9F639858-817C-426E-BE1A-253ED315C3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graphicEl>
                                              <a:dgm id="{9F639858-817C-426E-BE1A-253ED315C3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graphicEl>
                                              <a:dgm id="{9F639858-817C-426E-BE1A-253ED315C3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7A8BDE8-8AD6-47D7-AAB2-95718E1A37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graphicEl>
                                              <a:dgm id="{17A8BDE8-8AD6-47D7-AAB2-95718E1A37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graphicEl>
                                              <a:dgm id="{17A8BDE8-8AD6-47D7-AAB2-95718E1A37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17A8BDE8-8AD6-47D7-AAB2-95718E1A37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8C0A7E6-C336-444B-A769-CA43BEA622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graphicEl>
                                              <a:dgm id="{A8C0A7E6-C336-444B-A769-CA43BEA622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graphicEl>
                                              <a:dgm id="{A8C0A7E6-C336-444B-A769-CA43BEA622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graphicEl>
                                              <a:dgm id="{A8C0A7E6-C336-444B-A769-CA43BEA622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7"/>
          <p:cNvGrpSpPr/>
          <p:nvPr/>
        </p:nvGrpSpPr>
        <p:grpSpPr>
          <a:xfrm>
            <a:off x="5417820" y="1402080"/>
            <a:ext cx="6217920" cy="5147956"/>
            <a:chOff x="2164080" y="362309"/>
            <a:chExt cx="6928158" cy="6142008"/>
          </a:xfrm>
        </p:grpSpPr>
        <p:sp>
          <p:nvSpPr>
            <p:cNvPr id="8" name="Овал 7"/>
            <p:cNvSpPr/>
            <p:nvPr/>
          </p:nvSpPr>
          <p:spPr>
            <a:xfrm>
              <a:off x="2164080" y="362309"/>
              <a:ext cx="6928158" cy="6142008"/>
            </a:xfrm>
            <a:prstGeom prst="ellipse">
              <a:avLst/>
            </a:prstGeom>
            <a:blipFill>
              <a:blip r:embed="rId3"/>
              <a:tile tx="0" ty="0" sx="100000" sy="100000" flip="none" algn="tl"/>
            </a:blipFill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Восьмиугольник 28"/>
            <p:cNvSpPr>
              <a:spLocks noChangeAspect="1"/>
            </p:cNvSpPr>
            <p:nvPr/>
          </p:nvSpPr>
          <p:spPr>
            <a:xfrm>
              <a:off x="3467827" y="1966824"/>
              <a:ext cx="398541" cy="466851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bg1"/>
                  </a:solidFill>
                </a:rPr>
                <a:t>9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Восьмиугольник 29"/>
            <p:cNvSpPr>
              <a:spLocks noChangeAspect="1"/>
            </p:cNvSpPr>
            <p:nvPr/>
          </p:nvSpPr>
          <p:spPr>
            <a:xfrm>
              <a:off x="5224750" y="1532644"/>
              <a:ext cx="520730" cy="570833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900" b="1" dirty="0" smtClean="0">
                  <a:solidFill>
                    <a:schemeClr val="bg1"/>
                  </a:solidFill>
                </a:rPr>
                <a:t>13</a:t>
              </a:r>
              <a:endParaRPr lang="ru-RU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Восьмиугольник 30"/>
            <p:cNvSpPr>
              <a:spLocks noChangeAspect="1"/>
            </p:cNvSpPr>
            <p:nvPr/>
          </p:nvSpPr>
          <p:spPr>
            <a:xfrm>
              <a:off x="6110963" y="3234630"/>
              <a:ext cx="548917" cy="548917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bg1"/>
                  </a:solidFill>
                </a:rPr>
                <a:t>7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Восьмиугольник 31"/>
            <p:cNvSpPr>
              <a:spLocks noChangeAspect="1"/>
            </p:cNvSpPr>
            <p:nvPr/>
          </p:nvSpPr>
          <p:spPr>
            <a:xfrm>
              <a:off x="6932762" y="2654060"/>
              <a:ext cx="603504" cy="546480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bg1"/>
                  </a:solidFill>
                </a:rPr>
                <a:t>16</a:t>
              </a:r>
              <a:endParaRPr lang="ru-RU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Восьмиугольник 32"/>
            <p:cNvSpPr>
              <a:spLocks noChangeAspect="1"/>
            </p:cNvSpPr>
            <p:nvPr/>
          </p:nvSpPr>
          <p:spPr>
            <a:xfrm>
              <a:off x="3016371" y="3516719"/>
              <a:ext cx="366267" cy="480144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bg1"/>
                  </a:solidFill>
                </a:rPr>
                <a:t>5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Восьмиугольник 33"/>
            <p:cNvSpPr>
              <a:spLocks noChangeAspect="1"/>
            </p:cNvSpPr>
            <p:nvPr/>
          </p:nvSpPr>
          <p:spPr>
            <a:xfrm>
              <a:off x="4845170" y="3206152"/>
              <a:ext cx="603504" cy="603504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bg1"/>
                  </a:solidFill>
                </a:rPr>
                <a:t>12</a:t>
              </a:r>
              <a:endParaRPr lang="ru-RU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35" name="Восьмиугольник 34"/>
            <p:cNvSpPr>
              <a:spLocks noChangeAspect="1"/>
            </p:cNvSpPr>
            <p:nvPr/>
          </p:nvSpPr>
          <p:spPr>
            <a:xfrm>
              <a:off x="5630175" y="4422493"/>
              <a:ext cx="409025" cy="434458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bg1"/>
                  </a:solidFill>
                </a:rPr>
                <a:t>2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36" name="Восьмиугольник 35"/>
            <p:cNvSpPr>
              <a:spLocks noChangeAspect="1"/>
            </p:cNvSpPr>
            <p:nvPr/>
          </p:nvSpPr>
          <p:spPr>
            <a:xfrm>
              <a:off x="4583512" y="4911318"/>
              <a:ext cx="491535" cy="491535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bg1"/>
                  </a:solidFill>
                </a:rPr>
                <a:t>8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37" name="Восьмиугольник 36"/>
            <p:cNvSpPr/>
            <p:nvPr/>
          </p:nvSpPr>
          <p:spPr>
            <a:xfrm>
              <a:off x="6653842" y="1495246"/>
              <a:ext cx="744747" cy="744746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15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8" name="Восьмиугольник 37"/>
            <p:cNvSpPr>
              <a:spLocks noChangeAspect="1"/>
            </p:cNvSpPr>
            <p:nvPr/>
          </p:nvSpPr>
          <p:spPr>
            <a:xfrm>
              <a:off x="6826381" y="4169446"/>
              <a:ext cx="491535" cy="491535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b="1" dirty="0" smtClean="0">
                  <a:solidFill>
                    <a:schemeClr val="bg1"/>
                  </a:solidFill>
                </a:rPr>
                <a:t>17</a:t>
              </a:r>
              <a:endParaRPr lang="ru-RU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Восьмиугольник 38"/>
            <p:cNvSpPr>
              <a:spLocks noChangeAspect="1"/>
            </p:cNvSpPr>
            <p:nvPr/>
          </p:nvSpPr>
          <p:spPr>
            <a:xfrm>
              <a:off x="3974207" y="887089"/>
              <a:ext cx="595912" cy="521895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bg1"/>
                  </a:solidFill>
                </a:rPr>
                <a:t>10</a:t>
              </a:r>
              <a:endParaRPr lang="ru-RU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Восьмиугольник 39"/>
            <p:cNvSpPr>
              <a:spLocks noChangeAspect="1"/>
            </p:cNvSpPr>
            <p:nvPr/>
          </p:nvSpPr>
          <p:spPr>
            <a:xfrm>
              <a:off x="3182583" y="4857259"/>
              <a:ext cx="491535" cy="491535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bg1"/>
                  </a:solidFill>
                </a:rPr>
                <a:t>4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Восьмиугольник 40"/>
            <p:cNvSpPr>
              <a:spLocks noChangeAspect="1"/>
            </p:cNvSpPr>
            <p:nvPr/>
          </p:nvSpPr>
          <p:spPr>
            <a:xfrm>
              <a:off x="7012136" y="5158034"/>
              <a:ext cx="491535" cy="491535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b="1" dirty="0" smtClean="0">
                  <a:solidFill>
                    <a:schemeClr val="bg1"/>
                  </a:solidFill>
                </a:rPr>
                <a:t>19</a:t>
              </a:r>
              <a:endParaRPr lang="ru-RU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Восьмиугольник 42"/>
            <p:cNvSpPr>
              <a:spLocks noChangeAspect="1"/>
            </p:cNvSpPr>
            <p:nvPr/>
          </p:nvSpPr>
          <p:spPr>
            <a:xfrm>
              <a:off x="5417406" y="776381"/>
              <a:ext cx="556064" cy="453585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bg1"/>
                  </a:solidFill>
                </a:rPr>
                <a:t>14</a:t>
              </a:r>
              <a:endParaRPr lang="ru-RU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Восьмиугольник 43"/>
            <p:cNvSpPr>
              <a:spLocks noChangeAspect="1"/>
            </p:cNvSpPr>
            <p:nvPr/>
          </p:nvSpPr>
          <p:spPr>
            <a:xfrm>
              <a:off x="3926057" y="2449906"/>
              <a:ext cx="731310" cy="704774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</a:rPr>
                <a:t>11</a:t>
              </a:r>
              <a:endParaRPr lang="ru-RU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45" name="Восьмиугольник 44"/>
            <p:cNvSpPr>
              <a:spLocks noChangeAspect="1"/>
            </p:cNvSpPr>
            <p:nvPr/>
          </p:nvSpPr>
          <p:spPr>
            <a:xfrm>
              <a:off x="7716618" y="2018207"/>
              <a:ext cx="482502" cy="512503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b="1" dirty="0" smtClean="0">
                  <a:solidFill>
                    <a:schemeClr val="bg1"/>
                  </a:solidFill>
                </a:rPr>
                <a:t>18</a:t>
              </a:r>
              <a:endParaRPr lang="ru-RU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46" name="Восьмиугольник 45"/>
            <p:cNvSpPr>
              <a:spLocks noChangeAspect="1"/>
            </p:cNvSpPr>
            <p:nvPr/>
          </p:nvSpPr>
          <p:spPr>
            <a:xfrm>
              <a:off x="3962400" y="4160250"/>
              <a:ext cx="487239" cy="434458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bg1"/>
                  </a:solidFill>
                </a:rPr>
                <a:t>1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Восьмиугольник 46"/>
            <p:cNvSpPr>
              <a:spLocks noChangeAspect="1"/>
            </p:cNvSpPr>
            <p:nvPr/>
          </p:nvSpPr>
          <p:spPr>
            <a:xfrm>
              <a:off x="2444152" y="3099776"/>
              <a:ext cx="366267" cy="389041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bg1"/>
                  </a:solidFill>
                </a:rPr>
                <a:t>6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48" name="Восьмиугольник 47"/>
            <p:cNvSpPr>
              <a:spLocks noChangeAspect="1"/>
            </p:cNvSpPr>
            <p:nvPr/>
          </p:nvSpPr>
          <p:spPr>
            <a:xfrm>
              <a:off x="8413631" y="3352800"/>
              <a:ext cx="469156" cy="498327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b="1" dirty="0" smtClean="0">
                  <a:solidFill>
                    <a:schemeClr val="bg1"/>
                  </a:solidFill>
                </a:rPr>
                <a:t>2</a:t>
              </a:r>
              <a:r>
                <a:rPr lang="ru-RU" sz="700" b="1" dirty="0" smtClean="0">
                  <a:solidFill>
                    <a:schemeClr val="bg1"/>
                  </a:solidFill>
                </a:rPr>
                <a:t>0</a:t>
              </a:r>
              <a:endParaRPr lang="ru-RU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49" name="Восьмиугольник 48"/>
            <p:cNvSpPr>
              <a:spLocks noChangeAspect="1"/>
            </p:cNvSpPr>
            <p:nvPr/>
          </p:nvSpPr>
          <p:spPr>
            <a:xfrm>
              <a:off x="5696310" y="5403029"/>
              <a:ext cx="409025" cy="434458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bg1"/>
                  </a:solidFill>
                </a:rPr>
                <a:t>3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398520" y="182880"/>
            <a:ext cx="6069995" cy="923330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+mj-lt"/>
              </a:rPr>
              <a:t>  Покрытие города  </a:t>
            </a:r>
            <a:endParaRPr lang="ru-RU" sz="5400" b="1" dirty="0"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36073" y="1897380"/>
            <a:ext cx="4863704" cy="378565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торговая точка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50 0000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жителей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820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198120" y="929640"/>
            <a:ext cx="5303520" cy="5669280"/>
          </a:xfrm>
          <a:prstGeom prst="roundRect">
            <a:avLst/>
          </a:prstGeom>
          <a:noFill/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Касси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49" y="2312407"/>
            <a:ext cx="1646920" cy="1528073"/>
          </a:xfrm>
          <a:prstGeom prst="rect">
            <a:avLst/>
          </a:prstGeom>
        </p:spPr>
      </p:pic>
      <p:pic>
        <p:nvPicPr>
          <p:cNvPr id="9" name="Рисунок 8" descr="Грузчи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6080" y="2621280"/>
            <a:ext cx="1402080" cy="24536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33600" y="731520"/>
            <a:ext cx="7312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+</a:t>
            </a:r>
            <a:endParaRPr lang="ru-RU" sz="4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83920" y="1097280"/>
            <a:ext cx="1394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Кассир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773680" y="1097280"/>
            <a:ext cx="1586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Грузчик</a:t>
            </a:r>
            <a:endParaRPr lang="ru-RU" sz="2800" b="1" dirty="0"/>
          </a:p>
        </p:txBody>
      </p:sp>
      <p:pic>
        <p:nvPicPr>
          <p:cNvPr id="25" name="Рисунок 24" descr="Доставщик воды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92640" y="2453640"/>
            <a:ext cx="1935480" cy="2484120"/>
          </a:xfrm>
          <a:prstGeom prst="rect">
            <a:avLst/>
          </a:prstGeom>
        </p:spPr>
      </p:pic>
      <p:pic>
        <p:nvPicPr>
          <p:cNvPr id="26" name="Рисунок 25" descr="Диспетчер по телефону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3232" y="2073809"/>
            <a:ext cx="2231688" cy="227739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842760" y="1188720"/>
            <a:ext cx="2037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Диспетчер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9342120" y="1173480"/>
            <a:ext cx="2138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Доставщик</a:t>
            </a:r>
            <a:endParaRPr lang="ru-RU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8732520" y="822960"/>
            <a:ext cx="7312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+</a:t>
            </a:r>
            <a:endParaRPr lang="ru-RU" sz="4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11480" y="5379720"/>
            <a:ext cx="49508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300 покупателей </a:t>
            </a:r>
            <a:endParaRPr lang="ru-RU" sz="4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556980" y="5394960"/>
            <a:ext cx="53499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20-30 покупателей</a:t>
            </a:r>
            <a:endParaRPr lang="ru-RU" sz="4400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63640" y="914400"/>
            <a:ext cx="5730240" cy="5669280"/>
          </a:xfrm>
          <a:prstGeom prst="roundRect">
            <a:avLst/>
          </a:prstGeom>
          <a:noFill/>
          <a:ln w="1270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19" grpId="0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куча долларо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664734"/>
            <a:ext cx="3688080" cy="2629385"/>
          </a:xfrm>
          <a:prstGeom prst="rect">
            <a:avLst/>
          </a:prstGeom>
        </p:spPr>
      </p:pic>
      <p:pic>
        <p:nvPicPr>
          <p:cNvPr id="30" name="Рисунок 29" descr="1 пачка долларов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5351" y="4541520"/>
            <a:ext cx="1470329" cy="124968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41520" y="1082040"/>
            <a:ext cx="4069080" cy="3785652"/>
          </a:xfrm>
          <a:prstGeom prst="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35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</a:p>
          <a:p>
            <a:pPr algn="ctr"/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раз</a:t>
            </a:r>
          </a:p>
          <a:p>
            <a:pPr algn="ctr"/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больше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Рисунок 30" descr="Автомобиль доставки воды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9307" y="827314"/>
            <a:ext cx="3324637" cy="3018972"/>
          </a:xfrm>
          <a:prstGeom prst="rect">
            <a:avLst/>
          </a:prstGeom>
        </p:spPr>
      </p:pic>
      <p:pic>
        <p:nvPicPr>
          <p:cNvPr id="32" name="Рисунок 31" descr="Фасады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858" y="946183"/>
            <a:ext cx="3708740" cy="27266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411480" y="472440"/>
            <a:ext cx="11247120" cy="59093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Производительность  труда</a:t>
            </a:r>
          </a:p>
          <a:p>
            <a:pPr algn="ctr"/>
            <a:endParaRPr lang="ru-RU" sz="5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в торговых точках </a:t>
            </a:r>
          </a:p>
          <a:p>
            <a:pPr algn="ctr"/>
            <a:endParaRPr lang="ru-RU" sz="5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в 10 раз выше</a:t>
            </a:r>
          </a:p>
          <a:p>
            <a:pPr algn="ctr"/>
            <a:endParaRPr lang="ru-RU" sz="5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доставки воды домохозяйствам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325790" y="396240"/>
          <a:ext cx="7309449" cy="5974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833361" y="1249680"/>
            <a:ext cx="4114800" cy="1938992"/>
          </a:xfrm>
          <a:prstGeom prst="rect">
            <a:avLst/>
          </a:prstGeom>
          <a:solidFill>
            <a:srgbClr val="FF0000"/>
          </a:solidFill>
          <a:ln w="76200">
            <a:noFill/>
          </a:ln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artDeco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Продажи  компании А</a:t>
            </a:r>
          </a:p>
          <a:p>
            <a:pPr algn="ctr"/>
            <a:r>
              <a:rPr lang="ru-RU" sz="4000" b="1" dirty="0" smtClean="0"/>
              <a:t>в 2 раза больше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63841" y="4145280"/>
            <a:ext cx="4114800" cy="1938992"/>
          </a:xfrm>
          <a:prstGeom prst="rect">
            <a:avLst/>
          </a:prstGeom>
          <a:solidFill>
            <a:srgbClr val="FF0000"/>
          </a:solidFill>
          <a:ln w="76200">
            <a:noFill/>
          </a:ln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artDeco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Темп роста </a:t>
            </a:r>
          </a:p>
          <a:p>
            <a:pPr algn="ctr"/>
            <a:r>
              <a:rPr lang="ru-RU" sz="4000" b="1" dirty="0" smtClean="0"/>
              <a:t>компании А</a:t>
            </a:r>
          </a:p>
          <a:p>
            <a:pPr algn="ctr"/>
            <a:r>
              <a:rPr lang="ru-RU" sz="4000" b="1" dirty="0" smtClean="0"/>
              <a:t>в 10 раз выше</a:t>
            </a:r>
          </a:p>
        </p:txBody>
      </p:sp>
      <p:sp>
        <p:nvSpPr>
          <p:cNvPr id="5" name="Стрелка вправо 4"/>
          <p:cNvSpPr/>
          <p:nvPr/>
        </p:nvSpPr>
        <p:spPr>
          <a:xfrm rot="3610420">
            <a:off x="518946" y="1908224"/>
            <a:ext cx="3526189" cy="1458040"/>
          </a:xfrm>
          <a:prstGeom prst="rightArrow">
            <a:avLst>
              <a:gd name="adj1" fmla="val 41747"/>
              <a:gd name="adj2" fmla="val 1026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Доставка воды в лодк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0590" y="4339526"/>
            <a:ext cx="4773478" cy="2471980"/>
          </a:xfrm>
          <a:prstGeom prst="rect">
            <a:avLst/>
          </a:prstGeom>
        </p:spPr>
      </p:pic>
      <p:pic>
        <p:nvPicPr>
          <p:cNvPr id="9" name="Рисунок 8" descr="Обменник-вод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41" y="240091"/>
            <a:ext cx="3143466" cy="2686071"/>
          </a:xfrm>
          <a:prstGeom prst="rect">
            <a:avLst/>
          </a:prstGeom>
        </p:spPr>
      </p:pic>
      <p:pic>
        <p:nvPicPr>
          <p:cNvPr id="14" name="Рисунок 13" descr="Проезд запрещен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9200" y="125657"/>
            <a:ext cx="3108960" cy="25718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99560" y="-259080"/>
            <a:ext cx="179832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01840" y="-259080"/>
            <a:ext cx="11464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</a:t>
            </a:r>
            <a:endParaRPr lang="ru-RU" sz="4000" dirty="0">
              <a:solidFill>
                <a:srgbClr val="FFFF0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3208020" y="3375660"/>
            <a:ext cx="6263640" cy="60960"/>
          </a:xfrm>
          <a:prstGeom prst="line">
            <a:avLst/>
          </a:prstGeom>
          <a:ln w="508000" cap="rnd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prstDash val="sysDash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43840" y="3200400"/>
            <a:ext cx="3124200" cy="1384995"/>
          </a:xfrm>
          <a:prstGeom prst="rect">
            <a:avLst/>
          </a:prstGeom>
          <a:solidFill>
            <a:srgbClr val="FF0000"/>
          </a:solidFill>
          <a:ln w="76200">
            <a:noFill/>
          </a:ln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artDeco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Продажи растут, годовой темп </a:t>
            </a:r>
          </a:p>
          <a:p>
            <a:pPr algn="ctr"/>
            <a:r>
              <a:rPr lang="ru-RU" sz="2800" b="1" dirty="0" smtClean="0"/>
              <a:t>выше 15%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884921" y="2941320"/>
            <a:ext cx="3063240" cy="1384995"/>
          </a:xfrm>
          <a:prstGeom prst="rect">
            <a:avLst/>
          </a:prstGeom>
          <a:solidFill>
            <a:srgbClr val="333399"/>
          </a:solidFill>
          <a:ln w="76200">
            <a:noFill/>
          </a:ln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artDeco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Продажи не растут, бизнес</a:t>
            </a:r>
          </a:p>
          <a:p>
            <a:pPr algn="ctr"/>
            <a:r>
              <a:rPr lang="ru-RU" sz="2800" b="1" dirty="0" smtClean="0"/>
              <a:t>стагнирует</a:t>
            </a:r>
          </a:p>
        </p:txBody>
      </p:sp>
      <p:pic>
        <p:nvPicPr>
          <p:cNvPr id="16" name="Рисунок 15" descr="Смайл-хорошо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820" y="4693920"/>
            <a:ext cx="2468880" cy="2057400"/>
          </a:xfrm>
          <a:prstGeom prst="rect">
            <a:avLst/>
          </a:prstGeom>
        </p:spPr>
      </p:pic>
      <p:pic>
        <p:nvPicPr>
          <p:cNvPr id="17" name="Рисунок 16" descr="Смайл-плохо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72600" y="4400550"/>
            <a:ext cx="2346960" cy="235743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   «Барьеры»  на пути к прибыльному бизнесу</a:t>
            </a:r>
            <a:endParaRPr lang="ru-RU" sz="4400" b="1" dirty="0">
              <a:latin typeface="+mj-lt"/>
            </a:endParaRPr>
          </a:p>
        </p:txBody>
      </p:sp>
      <p:pic>
        <p:nvPicPr>
          <p:cNvPr id="7" name="Содержимое 6" descr="Бег барьеры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09247" y="1962391"/>
            <a:ext cx="7733655" cy="47018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99160" y="60960"/>
            <a:ext cx="10771860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 Платежеспособный спрос на рынке воды</a:t>
            </a:r>
            <a:endParaRPr lang="ru-RU" sz="44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7940" y="2468880"/>
            <a:ext cx="5257800" cy="2800767"/>
          </a:xfrm>
          <a:prstGeom prst="rect">
            <a:avLst/>
          </a:prstGeom>
          <a:solidFill>
            <a:srgbClr val="FF0000"/>
          </a:solidFill>
          <a:ln w="76200">
            <a:noFill/>
          </a:ln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artDeco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5л вода  </a:t>
            </a:r>
          </a:p>
          <a:p>
            <a:pPr algn="ctr"/>
            <a:r>
              <a:rPr lang="ru-RU" sz="4400" b="1" dirty="0" smtClean="0"/>
              <a:t>для</a:t>
            </a:r>
          </a:p>
          <a:p>
            <a:pPr algn="ctr"/>
            <a:r>
              <a:rPr lang="ru-RU" sz="4400" b="1" dirty="0" smtClean="0"/>
              <a:t>приготовления пищи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703372" y="1943100"/>
            <a:ext cx="5133548" cy="4272260"/>
            <a:chOff x="6144052" y="2286000"/>
            <a:chExt cx="5133548" cy="4272260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6144052" y="2286000"/>
              <a:ext cx="5133548" cy="3520440"/>
              <a:chOff x="596692" y="3154680"/>
              <a:chExt cx="4874468" cy="3185160"/>
            </a:xfrm>
          </p:grpSpPr>
          <p:pic>
            <p:nvPicPr>
              <p:cNvPr id="2" name="Рисунок 1" descr="5л на полках.jp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6692" y="3154680"/>
                <a:ext cx="4874468" cy="3185160"/>
              </a:xfrm>
              <a:prstGeom prst="rect">
                <a:avLst/>
              </a:prstGeom>
            </p:spPr>
          </p:pic>
          <p:grpSp>
            <p:nvGrpSpPr>
              <p:cNvPr id="11" name="Группа 10"/>
              <p:cNvGrpSpPr/>
              <p:nvPr/>
            </p:nvGrpSpPr>
            <p:grpSpPr>
              <a:xfrm>
                <a:off x="670560" y="5562600"/>
                <a:ext cx="4632960" cy="609600"/>
                <a:chOff x="670560" y="3931920"/>
                <a:chExt cx="4632960" cy="609600"/>
              </a:xfrm>
            </p:grpSpPr>
            <p:sp>
              <p:nvSpPr>
                <p:cNvPr id="7" name="Прямоугольник 6"/>
                <p:cNvSpPr/>
                <p:nvPr/>
              </p:nvSpPr>
              <p:spPr>
                <a:xfrm>
                  <a:off x="670560" y="3962400"/>
                  <a:ext cx="1630680" cy="579120"/>
                </a:xfrm>
                <a:prstGeom prst="rect">
                  <a:avLst/>
                </a:prstGeom>
                <a:noFill/>
                <a:ln w="762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" name="Прямоугольник 7"/>
                <p:cNvSpPr/>
                <p:nvPr/>
              </p:nvSpPr>
              <p:spPr>
                <a:xfrm>
                  <a:off x="2621280" y="3947160"/>
                  <a:ext cx="792480" cy="579120"/>
                </a:xfrm>
                <a:prstGeom prst="rect">
                  <a:avLst/>
                </a:prstGeom>
                <a:noFill/>
                <a:ln w="76200"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" name="Прямоугольник 8"/>
                <p:cNvSpPr/>
                <p:nvPr/>
              </p:nvSpPr>
              <p:spPr>
                <a:xfrm>
                  <a:off x="4099560" y="3931920"/>
                  <a:ext cx="1203960" cy="579120"/>
                </a:xfrm>
                <a:prstGeom prst="rect">
                  <a:avLst/>
                </a:prstGeom>
                <a:noFill/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4" name="TextBox 13"/>
            <p:cNvSpPr txBox="1"/>
            <p:nvPr/>
          </p:nvSpPr>
          <p:spPr>
            <a:xfrm>
              <a:off x="6522720" y="6035040"/>
              <a:ext cx="13404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Цена 1</a:t>
              </a:r>
              <a:endParaRPr lang="ru-RU" sz="28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940040" y="6035040"/>
              <a:ext cx="13404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Цена 2</a:t>
              </a:r>
              <a:endParaRPr lang="ru-RU" sz="28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814560" y="6004560"/>
              <a:ext cx="14189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Цена  3</a:t>
              </a:r>
              <a:endParaRPr lang="ru-RU" sz="2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" y="1371601"/>
            <a:ext cx="5654040" cy="4832092"/>
          </a:xfrm>
          <a:prstGeom prst="rect">
            <a:avLst/>
          </a:prstGeom>
          <a:solidFill>
            <a:srgbClr val="FFFF00"/>
          </a:solidFill>
          <a:effectLst>
            <a:glow rad="63500">
              <a:schemeClr val="accent6">
                <a:satMod val="175000"/>
                <a:alpha val="40000"/>
              </a:schemeClr>
            </a:glow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Цена - объем продаж</a:t>
            </a:r>
          </a:p>
          <a:p>
            <a:pPr algn="ctr"/>
            <a:endParaRPr lang="ru-RU" sz="2800" b="1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дешевле 35 руб./бут. – 1 млн. бут./год</a:t>
            </a:r>
          </a:p>
          <a:p>
            <a:pPr algn="ctr"/>
            <a:endParaRPr lang="ru-RU" sz="2800" b="1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36….45 руб./бут. – 0,5 млн. бут./год</a:t>
            </a:r>
          </a:p>
          <a:p>
            <a:pPr algn="ctr"/>
            <a:endParaRPr lang="ru-RU" sz="2800" b="1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дороже 45 руб./бут. – 0,2 млн. бут./год</a:t>
            </a:r>
          </a:p>
          <a:p>
            <a:pPr algn="ctr"/>
            <a:endParaRPr lang="ru-RU" sz="2800" b="1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Всего – 2 млн. бут./год</a:t>
            </a:r>
            <a:endParaRPr lang="ru-RU" sz="2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160" y="60960"/>
            <a:ext cx="10470495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 Платежеспособный спрос на рынке воды</a:t>
            </a:r>
            <a:endParaRPr lang="ru-RU" sz="44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07480" y="1341120"/>
            <a:ext cx="5654040" cy="4832092"/>
          </a:xfrm>
          <a:prstGeom prst="rect">
            <a:avLst/>
          </a:prstGeom>
          <a:solidFill>
            <a:srgbClr val="3399FF"/>
          </a:solidFill>
          <a:effectLst>
            <a:glow rad="63500">
              <a:schemeClr val="accent6">
                <a:satMod val="175000"/>
                <a:alpha val="40000"/>
              </a:schemeClr>
            </a:glow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Цена – покупатели</a:t>
            </a:r>
          </a:p>
          <a:p>
            <a:pPr algn="ctr"/>
            <a:endParaRPr lang="ru-RU" sz="28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дешевле 35 руб./бут. – 20 000 чел/мес.</a:t>
            </a:r>
          </a:p>
          <a:p>
            <a:pPr algn="ctr"/>
            <a:endParaRPr lang="ru-RU" sz="28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36…. 45 руб./бут. – 10 000 чел/мес.</a:t>
            </a:r>
          </a:p>
          <a:p>
            <a:pPr algn="ctr"/>
            <a:endParaRPr lang="ru-RU" sz="28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дороже 45 руб./бут. – 5 000 чел/мес.</a:t>
            </a:r>
          </a:p>
          <a:p>
            <a:pPr algn="ctr"/>
            <a:endParaRPr lang="ru-RU" sz="28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Всего – 50 000 чел/мес.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Проверка успешности бизнеса</a:t>
            </a:r>
            <a:endParaRPr lang="ru-RU" sz="5400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6193370" y="1535112"/>
            <a:ext cx="5389033" cy="4098771"/>
          </a:xfrm>
          <a:solidFill>
            <a:srgbClr val="FF0000"/>
          </a:solidFill>
        </p:spPr>
        <p:txBody>
          <a:bodyPr anchor="ctr">
            <a:norm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100 руб. </a:t>
            </a:r>
          </a:p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на душу населения</a:t>
            </a:r>
            <a:endParaRPr lang="ru-RU" sz="6600" dirty="0">
              <a:solidFill>
                <a:schemeClr val="bg1"/>
              </a:solidFill>
            </a:endParaRPr>
          </a:p>
        </p:txBody>
      </p:sp>
      <p:graphicFrame>
        <p:nvGraphicFramePr>
          <p:cNvPr id="15" name="Содержимое 14"/>
          <p:cNvGraphicFramePr>
            <a:graphicFrameLocks noChangeAspect="1"/>
          </p:cNvGraphicFramePr>
          <p:nvPr>
            <p:ph sz="quarter" idx="4"/>
          </p:nvPr>
        </p:nvGraphicFramePr>
        <p:xfrm>
          <a:off x="337729" y="2846176"/>
          <a:ext cx="5389562" cy="1833102"/>
        </p:xfrm>
        <a:graphic>
          <a:graphicData uri="http://schemas.openxmlformats.org/presentationml/2006/ole">
            <p:oleObj spid="_x0000_s62466" name="Формула" r:id="rId4" imgW="125712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82880" y="944880"/>
          <a:ext cx="7955280" cy="573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99160" y="60960"/>
            <a:ext cx="10855216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  Платежеспособный спрос на рынке воды  </a:t>
            </a:r>
            <a:endParaRPr lang="ru-RU" sz="4400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19160" y="1417320"/>
            <a:ext cx="3429000" cy="1323439"/>
          </a:xfrm>
          <a:prstGeom prst="rect">
            <a:avLst/>
          </a:prstGeom>
          <a:solidFill>
            <a:srgbClr val="FF0000"/>
          </a:solidFill>
          <a:ln w="76200">
            <a:noFill/>
          </a:ln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artDeco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Распродажа</a:t>
            </a:r>
          </a:p>
          <a:p>
            <a:pPr algn="ctr"/>
            <a:r>
              <a:rPr lang="ru-RU" sz="4000" b="1" dirty="0" smtClean="0"/>
              <a:t>!!!!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12480" y="4678680"/>
            <a:ext cx="3429000" cy="1446550"/>
          </a:xfrm>
          <a:prstGeom prst="rect">
            <a:avLst/>
          </a:prstGeom>
          <a:solidFill>
            <a:srgbClr val="FF0000"/>
          </a:solidFill>
          <a:ln w="76200">
            <a:noFill/>
          </a:ln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artDeco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Скидка </a:t>
            </a:r>
          </a:p>
          <a:p>
            <a:pPr algn="ctr"/>
            <a:r>
              <a:rPr lang="ru-RU" sz="4400" b="1" dirty="0" smtClean="0"/>
              <a:t>30%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2143" y="238864"/>
            <a:ext cx="11729942" cy="923330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+mj-lt"/>
              </a:rPr>
              <a:t>  Спрос на воду дороже 200 руб./бут.  </a:t>
            </a:r>
            <a:endParaRPr lang="ru-RU" sz="5400" b="1" dirty="0">
              <a:latin typeface="+mj-lt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06680" y="1554480"/>
          <a:ext cx="11993880" cy="3413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EE9EAC6-4959-498D-9A72-C7DACC08BB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7EE9EAC6-4959-498D-9A72-C7DACC08BB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7EE9EAC6-4959-498D-9A72-C7DACC08BB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graphicEl>
                                              <a:dgm id="{7EE9EAC6-4959-498D-9A72-C7DACC08BB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B94FA23-5A53-491B-864C-DFF00B3411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graphicEl>
                                              <a:dgm id="{6B94FA23-5A53-491B-864C-DFF00B3411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graphicEl>
                                              <a:dgm id="{6B94FA23-5A53-491B-864C-DFF00B3411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graphicEl>
                                              <a:dgm id="{6B94FA23-5A53-491B-864C-DFF00B3411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D68FF9C-D310-46B9-8E85-B2DD9FAE3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graphicEl>
                                              <a:dgm id="{1D68FF9C-D310-46B9-8E85-B2DD9FAE3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graphicEl>
                                              <a:dgm id="{1D68FF9C-D310-46B9-8E85-B2DD9FAE3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graphicEl>
                                              <a:dgm id="{1D68FF9C-D310-46B9-8E85-B2DD9FAE33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44AB6A2-7A57-403F-9364-6BEAAEDAFA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graphicEl>
                                              <a:dgm id="{444AB6A2-7A57-403F-9364-6BEAAEDAFA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graphicEl>
                                              <a:dgm id="{444AB6A2-7A57-403F-9364-6BEAAEDAFA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graphicEl>
                                              <a:dgm id="{444AB6A2-7A57-403F-9364-6BEAAEDAFA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57AB38F-C389-4034-80AF-469BF5104A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graphicEl>
                                              <a:dgm id="{C57AB38F-C389-4034-80AF-469BF5104A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graphicEl>
                                              <a:dgm id="{C57AB38F-C389-4034-80AF-469BF5104A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graphicEl>
                                              <a:dgm id="{C57AB38F-C389-4034-80AF-469BF5104A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559CD16-F35C-40F4-96CC-248DA58AAE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>
                                            <p:graphicEl>
                                              <a:dgm id="{8559CD16-F35C-40F4-96CC-248DA58AAE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>
                                            <p:graphicEl>
                                              <a:dgm id="{8559CD16-F35C-40F4-96CC-248DA58AAE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graphicEl>
                                              <a:dgm id="{8559CD16-F35C-40F4-96CC-248DA58AAE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B35FD1D-E946-4E2B-9DB9-9E06651FBB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graphicEl>
                                              <a:dgm id="{0B35FD1D-E946-4E2B-9DB9-9E06651FBB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>
                                            <p:graphicEl>
                                              <a:dgm id="{0B35FD1D-E946-4E2B-9DB9-9E06651FBB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graphicEl>
                                              <a:dgm id="{0B35FD1D-E946-4E2B-9DB9-9E06651FBB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A64BA8C-5094-4416-ADD4-0B79DD204D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>
                                            <p:graphicEl>
                                              <a:dgm id="{4A64BA8C-5094-4416-ADD4-0B79DD204D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>
                                            <p:graphicEl>
                                              <a:dgm id="{4A64BA8C-5094-4416-ADD4-0B79DD204D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>
                                            <p:graphicEl>
                                              <a:dgm id="{4A64BA8C-5094-4416-ADD4-0B79DD204D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029D472-4D8E-4633-A306-90F6CB899D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>
                                            <p:graphicEl>
                                              <a:dgm id="{7029D472-4D8E-4633-A306-90F6CB899D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>
                                            <p:graphicEl>
                                              <a:dgm id="{7029D472-4D8E-4633-A306-90F6CB899D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>
                                            <p:graphicEl>
                                              <a:dgm id="{7029D472-4D8E-4633-A306-90F6CB899D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1066800" y="91440"/>
            <a:ext cx="9022278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  Кто преодолеет первый «барьер»  </a:t>
            </a:r>
            <a:endParaRPr lang="ru-RU" sz="4400" b="1" dirty="0">
              <a:latin typeface="+mj-lt"/>
            </a:endParaRPr>
          </a:p>
        </p:txBody>
      </p:sp>
      <p:pic>
        <p:nvPicPr>
          <p:cNvPr id="54" name="Рисунок 53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7470" y="2708910"/>
            <a:ext cx="1775460" cy="1135380"/>
          </a:xfrm>
          <a:prstGeom prst="rect">
            <a:avLst/>
          </a:prstGeom>
        </p:spPr>
      </p:pic>
      <p:pic>
        <p:nvPicPr>
          <p:cNvPr id="55" name="Рисунок 54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6540" y="5722620"/>
            <a:ext cx="1775460" cy="1135380"/>
          </a:xfrm>
          <a:prstGeom prst="rect">
            <a:avLst/>
          </a:prstGeom>
        </p:spPr>
      </p:pic>
      <p:pic>
        <p:nvPicPr>
          <p:cNvPr id="59" name="Рисунок 58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1870" y="4065270"/>
            <a:ext cx="891540" cy="1287780"/>
          </a:xfrm>
          <a:prstGeom prst="rect">
            <a:avLst/>
          </a:prstGeom>
        </p:spPr>
      </p:pic>
      <p:pic>
        <p:nvPicPr>
          <p:cNvPr id="60" name="Рисунок 59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3990" y="3166110"/>
            <a:ext cx="891540" cy="1287780"/>
          </a:xfrm>
          <a:prstGeom prst="rect">
            <a:avLst/>
          </a:prstGeom>
        </p:spPr>
      </p:pic>
      <p:pic>
        <p:nvPicPr>
          <p:cNvPr id="61" name="Рисунок 60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1910" y="4309110"/>
            <a:ext cx="891540" cy="1287780"/>
          </a:xfrm>
          <a:prstGeom prst="rect">
            <a:avLst/>
          </a:prstGeom>
        </p:spPr>
      </p:pic>
      <p:pic>
        <p:nvPicPr>
          <p:cNvPr id="62" name="Рисунок 61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4870" y="1642110"/>
            <a:ext cx="891540" cy="1287780"/>
          </a:xfrm>
          <a:prstGeom prst="rect">
            <a:avLst/>
          </a:prstGeom>
        </p:spPr>
      </p:pic>
      <p:pic>
        <p:nvPicPr>
          <p:cNvPr id="63" name="Рисунок 62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0270" y="4888230"/>
            <a:ext cx="891540" cy="1287780"/>
          </a:xfrm>
          <a:prstGeom prst="rect">
            <a:avLst/>
          </a:prstGeom>
        </p:spPr>
      </p:pic>
      <p:pic>
        <p:nvPicPr>
          <p:cNvPr id="64" name="Рисунок 63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58350" y="4507230"/>
            <a:ext cx="891540" cy="1287780"/>
          </a:xfrm>
          <a:prstGeom prst="rect">
            <a:avLst/>
          </a:prstGeom>
        </p:spPr>
      </p:pic>
      <p:pic>
        <p:nvPicPr>
          <p:cNvPr id="65" name="Рисунок 64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5630" y="971550"/>
            <a:ext cx="891540" cy="1287780"/>
          </a:xfrm>
          <a:prstGeom prst="rect">
            <a:avLst/>
          </a:prstGeom>
        </p:spPr>
      </p:pic>
      <p:pic>
        <p:nvPicPr>
          <p:cNvPr id="66" name="Рисунок 65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8830" y="1428750"/>
            <a:ext cx="1775460" cy="1135380"/>
          </a:xfrm>
          <a:prstGeom prst="rect">
            <a:avLst/>
          </a:prstGeom>
        </p:spPr>
      </p:pic>
      <p:pic>
        <p:nvPicPr>
          <p:cNvPr id="67" name="Рисунок 66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390" y="3989070"/>
            <a:ext cx="1775460" cy="1135380"/>
          </a:xfrm>
          <a:prstGeom prst="rect">
            <a:avLst/>
          </a:prstGeom>
        </p:spPr>
      </p:pic>
      <p:pic>
        <p:nvPicPr>
          <p:cNvPr id="68" name="Рисунок 67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8990" y="5467350"/>
            <a:ext cx="1775460" cy="1135380"/>
          </a:xfrm>
          <a:prstGeom prst="rect">
            <a:avLst/>
          </a:prstGeom>
        </p:spPr>
      </p:pic>
      <p:pic>
        <p:nvPicPr>
          <p:cNvPr id="69" name="Рисунок 68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8950" y="3074670"/>
            <a:ext cx="1775460" cy="1135380"/>
          </a:xfrm>
          <a:prstGeom prst="rect">
            <a:avLst/>
          </a:prstGeom>
        </p:spPr>
      </p:pic>
      <p:pic>
        <p:nvPicPr>
          <p:cNvPr id="70" name="Рисунок 69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85070" y="1489710"/>
            <a:ext cx="891540" cy="1287780"/>
          </a:xfrm>
          <a:prstGeom prst="rect">
            <a:avLst/>
          </a:prstGeom>
        </p:spPr>
      </p:pic>
      <p:pic>
        <p:nvPicPr>
          <p:cNvPr id="71" name="Рисунок 70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2510" y="2480310"/>
            <a:ext cx="891540" cy="1287780"/>
          </a:xfrm>
          <a:prstGeom prst="rect">
            <a:avLst/>
          </a:prstGeom>
        </p:spPr>
      </p:pic>
      <p:pic>
        <p:nvPicPr>
          <p:cNvPr id="72" name="Рисунок 71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8230" y="5570220"/>
            <a:ext cx="891540" cy="1287780"/>
          </a:xfrm>
          <a:prstGeom prst="rect">
            <a:avLst/>
          </a:prstGeom>
        </p:spPr>
      </p:pic>
      <p:pic>
        <p:nvPicPr>
          <p:cNvPr id="73" name="Рисунок 72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2230" y="118110"/>
            <a:ext cx="1775460" cy="1135380"/>
          </a:xfrm>
          <a:prstGeom prst="rect">
            <a:avLst/>
          </a:prstGeom>
        </p:spPr>
      </p:pic>
      <p:pic>
        <p:nvPicPr>
          <p:cNvPr id="74" name="Рисунок 73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230" y="1154430"/>
            <a:ext cx="1775460" cy="1135380"/>
          </a:xfrm>
          <a:prstGeom prst="rect">
            <a:avLst/>
          </a:prstGeom>
        </p:spPr>
      </p:pic>
      <p:pic>
        <p:nvPicPr>
          <p:cNvPr id="75" name="Рисунок 74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3590" y="5463540"/>
            <a:ext cx="891540" cy="1287780"/>
          </a:xfrm>
          <a:prstGeom prst="rect">
            <a:avLst/>
          </a:prstGeom>
        </p:spPr>
      </p:pic>
      <p:pic>
        <p:nvPicPr>
          <p:cNvPr id="76" name="Рисунок 75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45190" y="1108710"/>
            <a:ext cx="891540" cy="1287780"/>
          </a:xfrm>
          <a:prstGeom prst="rect">
            <a:avLst/>
          </a:prstGeom>
        </p:spPr>
      </p:pic>
      <p:pic>
        <p:nvPicPr>
          <p:cNvPr id="77" name="Рисунок 76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390" y="1764030"/>
            <a:ext cx="891540" cy="1287780"/>
          </a:xfrm>
          <a:prstGeom prst="rect">
            <a:avLst/>
          </a:prstGeom>
        </p:spPr>
      </p:pic>
      <p:pic>
        <p:nvPicPr>
          <p:cNvPr id="78" name="Рисунок 77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539740"/>
            <a:ext cx="1775460" cy="1135380"/>
          </a:xfrm>
          <a:prstGeom prst="rect">
            <a:avLst/>
          </a:prstGeom>
        </p:spPr>
      </p:pic>
      <p:pic>
        <p:nvPicPr>
          <p:cNvPr id="79" name="Рисунок 78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6540" y="2766060"/>
            <a:ext cx="1775460" cy="1135380"/>
          </a:xfrm>
          <a:prstGeom prst="rect">
            <a:avLst/>
          </a:prstGeom>
        </p:spPr>
      </p:pic>
      <p:pic>
        <p:nvPicPr>
          <p:cNvPr id="80" name="Рисунок 79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891540" cy="1287780"/>
          </a:xfrm>
          <a:prstGeom prst="rect">
            <a:avLst/>
          </a:prstGeom>
        </p:spPr>
      </p:pic>
      <p:pic>
        <p:nvPicPr>
          <p:cNvPr id="81" name="Рисунок 80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3470" y="4004310"/>
            <a:ext cx="891540" cy="1287780"/>
          </a:xfrm>
          <a:prstGeom prst="rect">
            <a:avLst/>
          </a:prstGeom>
        </p:spPr>
      </p:pic>
      <p:pic>
        <p:nvPicPr>
          <p:cNvPr id="82" name="Рисунок 81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68990" y="4278630"/>
            <a:ext cx="891540" cy="1287780"/>
          </a:xfrm>
          <a:prstGeom prst="rect">
            <a:avLst/>
          </a:prstGeom>
        </p:spPr>
      </p:pic>
      <p:pic>
        <p:nvPicPr>
          <p:cNvPr id="83" name="Рисунок 82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5150" y="5375910"/>
            <a:ext cx="891540" cy="1287780"/>
          </a:xfrm>
          <a:prstGeom prst="rect">
            <a:avLst/>
          </a:prstGeom>
        </p:spPr>
      </p:pic>
      <p:pic>
        <p:nvPicPr>
          <p:cNvPr id="84" name="Рисунок 83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1110" y="2891790"/>
            <a:ext cx="1775460" cy="1135380"/>
          </a:xfrm>
          <a:prstGeom prst="rect">
            <a:avLst/>
          </a:prstGeom>
        </p:spPr>
      </p:pic>
      <p:pic>
        <p:nvPicPr>
          <p:cNvPr id="31" name="Рисунок 30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2070" y="5375910"/>
            <a:ext cx="891540" cy="1287780"/>
          </a:xfrm>
          <a:prstGeom prst="rect">
            <a:avLst/>
          </a:prstGeom>
        </p:spPr>
      </p:pic>
      <p:pic>
        <p:nvPicPr>
          <p:cNvPr id="32" name="Рисунок 31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876550"/>
            <a:ext cx="891540" cy="12877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0820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  Кто преодолеет первый «барьер»  </a:t>
            </a:r>
            <a:endParaRPr lang="ru-RU" sz="4400" b="1" dirty="0">
              <a:latin typeface="+mj-lt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800" b="1" dirty="0" smtClean="0"/>
              <a:t>Низкая себестоимость воды</a:t>
            </a:r>
            <a:endParaRPr lang="ru-RU" sz="4800" b="1" dirty="0"/>
          </a:p>
        </p:txBody>
      </p:sp>
      <p:pic>
        <p:nvPicPr>
          <p:cNvPr id="13" name="Рисунок 12" descr="Бег барьеры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2344811"/>
            <a:ext cx="5867400" cy="3818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68880" y="182880"/>
            <a:ext cx="7322967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  Позиционирование товара  </a:t>
            </a:r>
            <a:endParaRPr lang="ru-RU" sz="4400" b="1" dirty="0">
              <a:latin typeface="+mj-lt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243840" y="1149807"/>
          <a:ext cx="11948160" cy="5726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519160" y="2118360"/>
            <a:ext cx="914033" cy="3154710"/>
          </a:xfrm>
          <a:prstGeom prst="rect">
            <a:avLst/>
          </a:prstGeom>
          <a:noFill/>
          <a:scene3d>
            <a:camera prst="orthographicFront"/>
            <a:lightRig rig="sunset" dir="t"/>
          </a:scene3d>
          <a:sp3d extrusionH="25400" prstMaterial="matte">
            <a:bevelT w="114300"/>
            <a:bevelB w="95250"/>
          </a:sp3d>
        </p:spPr>
        <p:txBody>
          <a:bodyPr wrap="none" rtlCol="0">
            <a:spAutoFit/>
          </a:bodyPr>
          <a:lstStyle/>
          <a:p>
            <a:r>
              <a:rPr lang="ru-RU" sz="19900" dirty="0" smtClean="0">
                <a:solidFill>
                  <a:srgbClr val="FF0000"/>
                </a:solidFill>
              </a:rPr>
              <a:t>!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78615" y="322028"/>
            <a:ext cx="9582880" cy="584775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+mj-lt"/>
              </a:rPr>
              <a:t>  Что означает позиционирование торговой марки? </a:t>
            </a:r>
            <a:endParaRPr lang="ru-RU" sz="3200" b="1" dirty="0">
              <a:latin typeface="+mj-lt"/>
            </a:endParaRPr>
          </a:p>
        </p:txBody>
      </p:sp>
      <p:pic>
        <p:nvPicPr>
          <p:cNvPr id="5" name="Рисунок 4" descr="мой сайт-позиц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520" y="1379220"/>
            <a:ext cx="9753600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60960" y="121920"/>
            <a:ext cx="12250533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Почему купят вашу 19л воду в ваших магазинах?</a:t>
            </a:r>
            <a:endParaRPr lang="ru-RU" sz="4400" b="1" dirty="0">
              <a:latin typeface="+mj-lt"/>
            </a:endParaRPr>
          </a:p>
        </p:txBody>
      </p:sp>
      <p:pic>
        <p:nvPicPr>
          <p:cNvPr id="4" name="Рисунок 3" descr="стяжка 5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" y="1272540"/>
            <a:ext cx="3057398" cy="2049780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121920" y="3703320"/>
            <a:ext cx="12070080" cy="2240280"/>
          </a:xfrm>
          <a:noFill/>
        </p:spPr>
        <p:txBody>
          <a:bodyPr>
            <a:normAutofit fontScale="92500"/>
          </a:bodyPr>
          <a:lstStyle/>
          <a:p>
            <a:r>
              <a:rPr lang="ru-RU" sz="3600" b="1" dirty="0" smtClean="0"/>
              <a:t>1 литр воды в 19л дешевле на 30%, чем в 5л («деньги») </a:t>
            </a:r>
          </a:p>
          <a:p>
            <a:r>
              <a:rPr lang="ru-RU" sz="3600" b="1" dirty="0" smtClean="0"/>
              <a:t>в 4 раза реже ходить за водой («время»)</a:t>
            </a:r>
          </a:p>
          <a:p>
            <a:r>
              <a:rPr lang="ru-RU" sz="3600" b="1" dirty="0" smtClean="0"/>
              <a:t>магазины заметны и удобны («время» и «удобство»)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44240" y="1737360"/>
            <a:ext cx="85101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50 000 покупателей в месяц</a:t>
            </a:r>
            <a:endParaRPr lang="ru-RU" sz="4800" b="1" dirty="0"/>
          </a:p>
        </p:txBody>
      </p:sp>
      <p:pic>
        <p:nvPicPr>
          <p:cNvPr id="20" name="Рисунок 19" descr="Экономия времен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9120" y="2915529"/>
            <a:ext cx="4023360" cy="37138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9" grpId="1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Телефонный разгово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" y="956310"/>
            <a:ext cx="3024852" cy="2122170"/>
          </a:xfrm>
          <a:prstGeom prst="rect">
            <a:avLst/>
          </a:prstGeom>
        </p:spPr>
      </p:pic>
      <p:sp>
        <p:nvSpPr>
          <p:cNvPr id="15" name="Содержимое 8"/>
          <p:cNvSpPr>
            <a:spLocks noGrp="1"/>
          </p:cNvSpPr>
          <p:nvPr>
            <p:ph sz="half" idx="1"/>
          </p:nvPr>
        </p:nvSpPr>
        <p:spPr>
          <a:xfrm>
            <a:off x="411480" y="3360102"/>
            <a:ext cx="10073640" cy="1684338"/>
          </a:xfrm>
          <a:noFill/>
        </p:spPr>
        <p:txBody>
          <a:bodyPr>
            <a:noAutofit/>
          </a:bodyPr>
          <a:lstStyle/>
          <a:p>
            <a:r>
              <a:rPr lang="ru-RU" sz="3600" b="1" dirty="0" smtClean="0"/>
              <a:t>19л дешевле, чем на доставке («деньги»)</a:t>
            </a:r>
          </a:p>
          <a:p>
            <a:r>
              <a:rPr lang="ru-RU" sz="3600" b="1" dirty="0" smtClean="0"/>
              <a:t>не надо ждать, когда привезут воду («время»)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33800" y="1417320"/>
            <a:ext cx="71937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30 000 домохозяйств</a:t>
            </a:r>
            <a:endParaRPr lang="ru-RU" sz="5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-30480" y="76200"/>
            <a:ext cx="12250533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Почему купят вашу 19л воду в ваших магазинах?</a:t>
            </a:r>
            <a:endParaRPr lang="ru-RU" sz="4400" b="1" dirty="0">
              <a:latin typeface="+mj-lt"/>
            </a:endParaRPr>
          </a:p>
        </p:txBody>
      </p:sp>
      <p:pic>
        <p:nvPicPr>
          <p:cNvPr id="21" name="Рисунок 20" descr="Экономия времен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0080" y="2776025"/>
            <a:ext cx="3992880" cy="3685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5" grpId="1" build="allAtOnc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8"/>
          <p:cNvSpPr>
            <a:spLocks noGrp="1"/>
          </p:cNvSpPr>
          <p:nvPr>
            <p:ph sz="half" idx="1"/>
          </p:nvPr>
        </p:nvSpPr>
        <p:spPr>
          <a:xfrm>
            <a:off x="106680" y="3466782"/>
            <a:ext cx="11018520" cy="1531938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ru-RU" sz="3600" b="1" dirty="0" smtClean="0"/>
              <a:t>выше заметность для автомобилистов и пешеходов (25 000 автомобилей и более 10 000 пешеходов)</a:t>
            </a:r>
          </a:p>
          <a:p>
            <a:r>
              <a:rPr lang="ru-RU" sz="3600" b="1" dirty="0" smtClean="0"/>
              <a:t>импульсная покупка воды</a:t>
            </a:r>
            <a:endParaRPr lang="ru-RU" sz="3600" b="1" dirty="0"/>
          </a:p>
        </p:txBody>
      </p:sp>
      <p:pic>
        <p:nvPicPr>
          <p:cNvPr id="14" name="Рисунок 13" descr="Фильтр-кувши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" y="971550"/>
            <a:ext cx="1783080" cy="192872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078480" y="1325880"/>
            <a:ext cx="8596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120 000 домохозяйств </a:t>
            </a:r>
            <a:endParaRPr lang="ru-RU" sz="6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-60960" y="106680"/>
            <a:ext cx="12250533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Почему купят вашу 19л воду в ваших магазинах?</a:t>
            </a:r>
            <a:endParaRPr lang="ru-RU" sz="4400" b="1" dirty="0">
              <a:latin typeface="+mj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623137" y="3211175"/>
            <a:ext cx="7463902" cy="3139321"/>
          </a:xfrm>
          <a:prstGeom prst="rect">
            <a:avLst/>
          </a:prstGeom>
          <a:solidFill>
            <a:srgbClr val="00B050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Осведомленность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Желанность</a:t>
            </a:r>
            <a:endParaRPr lang="ru-RU" sz="6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2" grpId="1" build="allAtOnce"/>
      <p:bldP spid="2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60520" y="182880"/>
            <a:ext cx="4752711" cy="1200329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latin typeface="+mj-lt"/>
              </a:rPr>
              <a:t>  Продажи  </a:t>
            </a:r>
            <a:endParaRPr lang="ru-RU" sz="7200" b="1" dirty="0">
              <a:latin typeface="+mj-lt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06680" y="1554480"/>
          <a:ext cx="11993880" cy="5063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AE50D59-E24B-4A0F-B179-0A409985E3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7AE50D59-E24B-4A0F-B179-0A409985E3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7AE50D59-E24B-4A0F-B179-0A409985E3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graphicEl>
                                              <a:dgm id="{7AE50D59-E24B-4A0F-B179-0A409985E3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A3FD5AE-B70B-4396-8382-585C1E2182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graphicEl>
                                              <a:dgm id="{1A3FD5AE-B70B-4396-8382-585C1E2182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graphicEl>
                                              <a:dgm id="{1A3FD5AE-B70B-4396-8382-585C1E2182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graphicEl>
                                              <a:dgm id="{1A3FD5AE-B70B-4396-8382-585C1E2182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EFE1525-742E-4711-8B76-66E4C36206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graphicEl>
                                              <a:dgm id="{EEFE1525-742E-4711-8B76-66E4C36206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graphicEl>
                                              <a:dgm id="{EEFE1525-742E-4711-8B76-66E4C36206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graphicEl>
                                              <a:dgm id="{EEFE1525-742E-4711-8B76-66E4C36206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CEB42C4-8A10-417E-BA4F-5D48E059C6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graphicEl>
                                              <a:dgm id="{FCEB42C4-8A10-417E-BA4F-5D48E059C6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graphicEl>
                                              <a:dgm id="{FCEB42C4-8A10-417E-BA4F-5D48E059C6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graphicEl>
                                              <a:dgm id="{FCEB42C4-8A10-417E-BA4F-5D48E059C6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F70DE9B-0CF4-4B00-BCDA-B18070F09B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graphicEl>
                                              <a:dgm id="{4F70DE9B-0CF4-4B00-BCDA-B18070F09B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graphicEl>
                                              <a:dgm id="{4F70DE9B-0CF4-4B00-BCDA-B18070F09B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graphicEl>
                                              <a:dgm id="{4F70DE9B-0CF4-4B00-BCDA-B18070F09B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Проверка успешности бизнеса</a:t>
            </a:r>
            <a:endParaRPr lang="ru-RU" sz="5400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327726" y="1579357"/>
            <a:ext cx="5358180" cy="4621938"/>
          </a:xfrm>
          <a:solidFill>
            <a:srgbClr val="FF0000"/>
          </a:solidFill>
        </p:spPr>
        <p:txBody>
          <a:bodyPr anchor="ctr">
            <a:normAutofit fontScale="92500" lnSpcReduction="20000"/>
          </a:bodyPr>
          <a:lstStyle/>
          <a:p>
            <a:pPr algn="ctr"/>
            <a:r>
              <a:rPr lang="ru-RU" sz="13800" dirty="0" smtClean="0">
                <a:solidFill>
                  <a:schemeClr val="bg1"/>
                </a:solidFill>
              </a:rPr>
              <a:t>1%</a:t>
            </a:r>
            <a:r>
              <a:rPr lang="ru-RU" sz="66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компаний зарабатывают 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в год более 100 руб. 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прибыли на душу населения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17425" y="1596339"/>
            <a:ext cx="5674503" cy="458587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800" b="1" dirty="0" smtClean="0">
                <a:solidFill>
                  <a:schemeClr val="bg1"/>
                </a:solidFill>
              </a:rPr>
              <a:t>90%</a:t>
            </a:r>
          </a:p>
          <a:p>
            <a:pPr algn="ctr"/>
            <a:r>
              <a:rPr lang="ru-RU" sz="4100" b="1" dirty="0" smtClean="0">
                <a:solidFill>
                  <a:schemeClr val="bg1"/>
                </a:solidFill>
              </a:rPr>
              <a:t>компаний </a:t>
            </a:r>
          </a:p>
          <a:p>
            <a:pPr algn="ctr"/>
            <a:r>
              <a:rPr lang="ru-RU" sz="4100" b="1" dirty="0" smtClean="0">
                <a:solidFill>
                  <a:schemeClr val="bg1"/>
                </a:solidFill>
              </a:rPr>
              <a:t>имеют весьма</a:t>
            </a:r>
          </a:p>
          <a:p>
            <a:pPr algn="ctr"/>
            <a:r>
              <a:rPr lang="ru-RU" sz="4100" b="1" dirty="0" smtClean="0">
                <a:solidFill>
                  <a:schemeClr val="bg1"/>
                </a:solidFill>
              </a:rPr>
              <a:t>скромную</a:t>
            </a:r>
          </a:p>
          <a:p>
            <a:pPr algn="ctr"/>
            <a:r>
              <a:rPr lang="ru-RU" sz="4100" b="1" dirty="0" smtClean="0">
                <a:solidFill>
                  <a:schemeClr val="bg1"/>
                </a:solidFill>
              </a:rPr>
              <a:t>прибыль</a:t>
            </a:r>
            <a:endParaRPr lang="ru-RU" sz="41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60520" y="182880"/>
            <a:ext cx="4752711" cy="1200329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latin typeface="+mj-lt"/>
              </a:rPr>
              <a:t>  Продажи  </a:t>
            </a:r>
            <a:endParaRPr lang="ru-RU" sz="7200" b="1" dirty="0">
              <a:latin typeface="+mj-lt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2052734" y="1530220"/>
          <a:ext cx="8957387" cy="5327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FBA01F5-9AFD-4404-B793-61F00E1B7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DFBA01F5-9AFD-4404-B793-61F00E1B7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DFBA01F5-9AFD-4404-B793-61F00E1B7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graphicEl>
                                              <a:dgm id="{DFBA01F5-9AFD-4404-B793-61F00E1B72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754C05D-B7F1-4A17-B99E-3252869998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A754C05D-B7F1-4A17-B99E-3252869998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graphicEl>
                                              <a:dgm id="{A754C05D-B7F1-4A17-B99E-3252869998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graphicEl>
                                              <a:dgm id="{A754C05D-B7F1-4A17-B99E-3252869998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0D31FF9-0D69-44F9-88B6-00A74CA4C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graphicEl>
                                              <a:dgm id="{20D31FF9-0D69-44F9-88B6-00A74CA4C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graphicEl>
                                              <a:dgm id="{20D31FF9-0D69-44F9-88B6-00A74CA4C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graphicEl>
                                              <a:dgm id="{20D31FF9-0D69-44F9-88B6-00A74CA4C0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66136" y="167048"/>
            <a:ext cx="6907532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  Сложности рекламы воды</a:t>
            </a:r>
            <a:endParaRPr lang="ru-RU" sz="44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5" name="Рисунок 4" descr="колбас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0791" y="1282770"/>
            <a:ext cx="7563206" cy="5224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87946" y="167048"/>
            <a:ext cx="8909170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  Неудовлетворенная потребность</a:t>
            </a:r>
            <a:endParaRPr lang="ru-RU" sz="44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4" name="Рисунок 3" descr="плачет женщи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014" y="1127052"/>
            <a:ext cx="11079126" cy="56033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47706" y="167048"/>
            <a:ext cx="9733434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  Удовлетворенная потребность в воде</a:t>
            </a:r>
            <a:endParaRPr lang="ru-RU" sz="44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5" name="Рисунок 4" descr="водопроводный кра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6874" y="1127109"/>
            <a:ext cx="7956901" cy="52949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093720" y="45720"/>
            <a:ext cx="6986271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 anchor="ctr">
            <a:spAutoFit/>
          </a:bodyPr>
          <a:lstStyle/>
          <a:p>
            <a:r>
              <a:rPr lang="ru-RU" sz="4400" b="1" dirty="0" smtClean="0">
                <a:latin typeface="+mj-lt"/>
              </a:rPr>
              <a:t>   Срок окупаемости затрат  </a:t>
            </a:r>
            <a:endParaRPr lang="ru-RU" sz="4400" b="1" dirty="0">
              <a:latin typeface="+mj-lt"/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701040" y="2819400"/>
          <a:ext cx="10759440" cy="4038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0" y="1647224"/>
          <a:ext cx="11910059" cy="1036638"/>
        </p:xfrm>
        <a:graphic>
          <a:graphicData uri="http://schemas.openxmlformats.org/presentationml/2006/ole">
            <p:oleObj spid="_x0000_s1031" name="Формула" r:id="rId9" imgW="6108480" imgH="6094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8FC85A03-FEA1-4459-9ADA-8838E420B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>
                                            <p:graphicEl>
                                              <a:dgm id="{8FC85A03-FEA1-4459-9ADA-8838E420B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graphicEl>
                                              <a:dgm id="{8FC85A03-FEA1-4459-9ADA-8838E420B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>
                                            <p:graphicEl>
                                              <a:dgm id="{8FC85A03-FEA1-4459-9ADA-8838E420BD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4CC390F4-8955-421B-9525-082E5BF4D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>
                                            <p:graphicEl>
                                              <a:dgm id="{4CC390F4-8955-421B-9525-082E5BF4D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graphicEl>
                                              <a:dgm id="{4CC390F4-8955-421B-9525-082E5BF4D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graphicEl>
                                              <a:dgm id="{4CC390F4-8955-421B-9525-082E5BF4DA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F9EFC6AF-3C9F-4628-AB3B-3427C9BA0A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>
                                            <p:graphicEl>
                                              <a:dgm id="{F9EFC6AF-3C9F-4628-AB3B-3427C9BA0A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graphicEl>
                                              <a:dgm id="{F9EFC6AF-3C9F-4628-AB3B-3427C9BA0A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>
                                            <p:graphicEl>
                                              <a:dgm id="{F9EFC6AF-3C9F-4628-AB3B-3427C9BA0A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Dgm bld="one"/>
        </p:bldSub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2255520" y="1021080"/>
          <a:ext cx="7574280" cy="5511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773680" y="0"/>
            <a:ext cx="6858031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  Срок окупаемости затрат  </a:t>
            </a:r>
            <a:endParaRPr lang="ru-RU" sz="44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11880" y="1219200"/>
            <a:ext cx="5455920" cy="1938992"/>
          </a:xfrm>
          <a:prstGeom prst="rect">
            <a:avLst/>
          </a:prstGeom>
          <a:solidFill>
            <a:srgbClr val="FF0000"/>
          </a:solidFill>
          <a:ln w="76200">
            <a:noFill/>
          </a:ln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artDeco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20 павильонов в ТЦ</a:t>
            </a:r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/>
              <a:t>Всего, 8 млн. руб.</a:t>
            </a:r>
          </a:p>
        </p:txBody>
      </p:sp>
      <p:sp>
        <p:nvSpPr>
          <p:cNvPr id="6" name="Стрелка вправо 5"/>
          <p:cNvSpPr/>
          <p:nvPr/>
        </p:nvSpPr>
        <p:spPr>
          <a:xfrm rot="10416395">
            <a:off x="5924817" y="4310959"/>
            <a:ext cx="3526189" cy="1458040"/>
          </a:xfrm>
          <a:prstGeom prst="rightArrow">
            <a:avLst>
              <a:gd name="adj1" fmla="val 41747"/>
              <a:gd name="adj2" fmla="val 1026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5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228600" y="960120"/>
          <a:ext cx="7863840" cy="5511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773680" y="0"/>
            <a:ext cx="6729791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  Срок окупаемости затрат </a:t>
            </a:r>
            <a:endParaRPr lang="ru-RU" sz="44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8179" y="2400300"/>
            <a:ext cx="3530997" cy="193899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Срок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окупаемости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года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2255520" y="1021080"/>
          <a:ext cx="7574280" cy="5511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773680" y="0"/>
            <a:ext cx="6986271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   Срок окупаемости затрат  </a:t>
            </a:r>
            <a:endParaRPr lang="ru-RU" sz="44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8120" y="1219200"/>
            <a:ext cx="4846320" cy="1938992"/>
          </a:xfrm>
          <a:prstGeom prst="rect">
            <a:avLst/>
          </a:prstGeom>
          <a:solidFill>
            <a:srgbClr val="FF0000"/>
          </a:solidFill>
          <a:ln w="76200">
            <a:noFill/>
          </a:ln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artDeco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20 магазинов</a:t>
            </a:r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/>
              <a:t>Всего, 60 млн. руб.</a:t>
            </a:r>
          </a:p>
        </p:txBody>
      </p:sp>
      <p:sp>
        <p:nvSpPr>
          <p:cNvPr id="6" name="Стрелка вправо 5"/>
          <p:cNvSpPr/>
          <p:nvPr/>
        </p:nvSpPr>
        <p:spPr>
          <a:xfrm rot="10416395">
            <a:off x="5782923" y="4799705"/>
            <a:ext cx="3526189" cy="1458040"/>
          </a:xfrm>
          <a:prstGeom prst="rightArrow">
            <a:avLst>
              <a:gd name="adj1" fmla="val 41747"/>
              <a:gd name="adj2" fmla="val 1026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5" grpId="1" animBg="1"/>
      <p:bldP spid="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228600" y="960120"/>
          <a:ext cx="7863840" cy="5511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773680" y="0"/>
            <a:ext cx="6858031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   Срок окупаемости затрат </a:t>
            </a:r>
            <a:endParaRPr lang="ru-RU" sz="44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07704" y="1447800"/>
            <a:ext cx="3530997" cy="193899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Срок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окупаемости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лет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45804" y="4505325"/>
            <a:ext cx="3530997" cy="120032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20%</a:t>
            </a:r>
            <a:endParaRPr lang="ru-RU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2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1066800" y="91440"/>
            <a:ext cx="8855694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  Кто преодолеет второй «барьер»  </a:t>
            </a:r>
            <a:endParaRPr lang="ru-RU" sz="4400" b="1" dirty="0">
              <a:latin typeface="+mj-lt"/>
            </a:endParaRPr>
          </a:p>
        </p:txBody>
      </p:sp>
      <p:pic>
        <p:nvPicPr>
          <p:cNvPr id="54" name="Рисунок 53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7470" y="2708910"/>
            <a:ext cx="1775460" cy="1135380"/>
          </a:xfrm>
          <a:prstGeom prst="rect">
            <a:avLst/>
          </a:prstGeom>
        </p:spPr>
      </p:pic>
      <p:pic>
        <p:nvPicPr>
          <p:cNvPr id="55" name="Рисунок 54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6540" y="5722620"/>
            <a:ext cx="1775460" cy="1135380"/>
          </a:xfrm>
          <a:prstGeom prst="rect">
            <a:avLst/>
          </a:prstGeom>
        </p:spPr>
      </p:pic>
      <p:pic>
        <p:nvPicPr>
          <p:cNvPr id="59" name="Рисунок 58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1870" y="4065270"/>
            <a:ext cx="891540" cy="1287780"/>
          </a:xfrm>
          <a:prstGeom prst="rect">
            <a:avLst/>
          </a:prstGeom>
        </p:spPr>
      </p:pic>
      <p:pic>
        <p:nvPicPr>
          <p:cNvPr id="60" name="Рисунок 59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3990" y="3166110"/>
            <a:ext cx="891540" cy="1287780"/>
          </a:xfrm>
          <a:prstGeom prst="rect">
            <a:avLst/>
          </a:prstGeom>
        </p:spPr>
      </p:pic>
      <p:pic>
        <p:nvPicPr>
          <p:cNvPr id="61" name="Рисунок 60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1910" y="4309110"/>
            <a:ext cx="891540" cy="1287780"/>
          </a:xfrm>
          <a:prstGeom prst="rect">
            <a:avLst/>
          </a:prstGeom>
        </p:spPr>
      </p:pic>
      <p:pic>
        <p:nvPicPr>
          <p:cNvPr id="62" name="Рисунок 61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4870" y="1642110"/>
            <a:ext cx="891540" cy="1287780"/>
          </a:xfrm>
          <a:prstGeom prst="rect">
            <a:avLst/>
          </a:prstGeom>
        </p:spPr>
      </p:pic>
      <p:pic>
        <p:nvPicPr>
          <p:cNvPr id="63" name="Рисунок 62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0270" y="4888230"/>
            <a:ext cx="891540" cy="1287780"/>
          </a:xfrm>
          <a:prstGeom prst="rect">
            <a:avLst/>
          </a:prstGeom>
        </p:spPr>
      </p:pic>
      <p:pic>
        <p:nvPicPr>
          <p:cNvPr id="64" name="Рисунок 63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58350" y="4507230"/>
            <a:ext cx="891540" cy="1287780"/>
          </a:xfrm>
          <a:prstGeom prst="rect">
            <a:avLst/>
          </a:prstGeom>
        </p:spPr>
      </p:pic>
      <p:pic>
        <p:nvPicPr>
          <p:cNvPr id="65" name="Рисунок 64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5630" y="971550"/>
            <a:ext cx="891540" cy="1287780"/>
          </a:xfrm>
          <a:prstGeom prst="rect">
            <a:avLst/>
          </a:prstGeom>
        </p:spPr>
      </p:pic>
      <p:pic>
        <p:nvPicPr>
          <p:cNvPr id="66" name="Рисунок 65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8830" y="1428750"/>
            <a:ext cx="1775460" cy="1135380"/>
          </a:xfrm>
          <a:prstGeom prst="rect">
            <a:avLst/>
          </a:prstGeom>
        </p:spPr>
      </p:pic>
      <p:pic>
        <p:nvPicPr>
          <p:cNvPr id="67" name="Рисунок 66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390" y="3989070"/>
            <a:ext cx="1775460" cy="1135380"/>
          </a:xfrm>
          <a:prstGeom prst="rect">
            <a:avLst/>
          </a:prstGeom>
        </p:spPr>
      </p:pic>
      <p:pic>
        <p:nvPicPr>
          <p:cNvPr id="68" name="Рисунок 67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8990" y="5467350"/>
            <a:ext cx="1775460" cy="1135380"/>
          </a:xfrm>
          <a:prstGeom prst="rect">
            <a:avLst/>
          </a:prstGeom>
        </p:spPr>
      </p:pic>
      <p:pic>
        <p:nvPicPr>
          <p:cNvPr id="69" name="Рисунок 68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8950" y="3074670"/>
            <a:ext cx="1775460" cy="1135380"/>
          </a:xfrm>
          <a:prstGeom prst="rect">
            <a:avLst/>
          </a:prstGeom>
        </p:spPr>
      </p:pic>
      <p:pic>
        <p:nvPicPr>
          <p:cNvPr id="70" name="Рисунок 69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85070" y="1489710"/>
            <a:ext cx="891540" cy="1287780"/>
          </a:xfrm>
          <a:prstGeom prst="rect">
            <a:avLst/>
          </a:prstGeom>
        </p:spPr>
      </p:pic>
      <p:pic>
        <p:nvPicPr>
          <p:cNvPr id="71" name="Рисунок 70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2510" y="2480310"/>
            <a:ext cx="891540" cy="1287780"/>
          </a:xfrm>
          <a:prstGeom prst="rect">
            <a:avLst/>
          </a:prstGeom>
        </p:spPr>
      </p:pic>
      <p:pic>
        <p:nvPicPr>
          <p:cNvPr id="72" name="Рисунок 71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8230" y="5570220"/>
            <a:ext cx="891540" cy="1287780"/>
          </a:xfrm>
          <a:prstGeom prst="rect">
            <a:avLst/>
          </a:prstGeom>
        </p:spPr>
      </p:pic>
      <p:pic>
        <p:nvPicPr>
          <p:cNvPr id="73" name="Рисунок 72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2230" y="118110"/>
            <a:ext cx="1775460" cy="1135380"/>
          </a:xfrm>
          <a:prstGeom prst="rect">
            <a:avLst/>
          </a:prstGeom>
        </p:spPr>
      </p:pic>
      <p:pic>
        <p:nvPicPr>
          <p:cNvPr id="74" name="Рисунок 73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230" y="1154430"/>
            <a:ext cx="1775460" cy="1135380"/>
          </a:xfrm>
          <a:prstGeom prst="rect">
            <a:avLst/>
          </a:prstGeom>
        </p:spPr>
      </p:pic>
      <p:pic>
        <p:nvPicPr>
          <p:cNvPr id="75" name="Рисунок 74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3590" y="5463540"/>
            <a:ext cx="891540" cy="1287780"/>
          </a:xfrm>
          <a:prstGeom prst="rect">
            <a:avLst/>
          </a:prstGeom>
        </p:spPr>
      </p:pic>
      <p:pic>
        <p:nvPicPr>
          <p:cNvPr id="76" name="Рисунок 75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45190" y="1108710"/>
            <a:ext cx="891540" cy="1287780"/>
          </a:xfrm>
          <a:prstGeom prst="rect">
            <a:avLst/>
          </a:prstGeom>
        </p:spPr>
      </p:pic>
      <p:pic>
        <p:nvPicPr>
          <p:cNvPr id="77" name="Рисунок 76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390" y="1764030"/>
            <a:ext cx="891540" cy="1287780"/>
          </a:xfrm>
          <a:prstGeom prst="rect">
            <a:avLst/>
          </a:prstGeom>
        </p:spPr>
      </p:pic>
      <p:pic>
        <p:nvPicPr>
          <p:cNvPr id="78" name="Рисунок 77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539740"/>
            <a:ext cx="1775460" cy="1135380"/>
          </a:xfrm>
          <a:prstGeom prst="rect">
            <a:avLst/>
          </a:prstGeom>
        </p:spPr>
      </p:pic>
      <p:pic>
        <p:nvPicPr>
          <p:cNvPr id="79" name="Рисунок 78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6540" y="2766060"/>
            <a:ext cx="1775460" cy="1135380"/>
          </a:xfrm>
          <a:prstGeom prst="rect">
            <a:avLst/>
          </a:prstGeom>
        </p:spPr>
      </p:pic>
      <p:pic>
        <p:nvPicPr>
          <p:cNvPr id="80" name="Рисунок 79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891540" cy="1287780"/>
          </a:xfrm>
          <a:prstGeom prst="rect">
            <a:avLst/>
          </a:prstGeom>
        </p:spPr>
      </p:pic>
      <p:pic>
        <p:nvPicPr>
          <p:cNvPr id="81" name="Рисунок 80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3470" y="4004310"/>
            <a:ext cx="891540" cy="1287780"/>
          </a:xfrm>
          <a:prstGeom prst="rect">
            <a:avLst/>
          </a:prstGeom>
        </p:spPr>
      </p:pic>
      <p:pic>
        <p:nvPicPr>
          <p:cNvPr id="82" name="Рисунок 81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68990" y="4278630"/>
            <a:ext cx="891540" cy="1287780"/>
          </a:xfrm>
          <a:prstGeom prst="rect">
            <a:avLst/>
          </a:prstGeom>
        </p:spPr>
      </p:pic>
      <p:pic>
        <p:nvPicPr>
          <p:cNvPr id="83" name="Рисунок 82" descr="19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5150" y="5375910"/>
            <a:ext cx="891540" cy="1287780"/>
          </a:xfrm>
          <a:prstGeom prst="rect">
            <a:avLst/>
          </a:prstGeom>
        </p:spPr>
      </p:pic>
      <p:pic>
        <p:nvPicPr>
          <p:cNvPr id="84" name="Рисунок 83" descr="Линия бутилирования 19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1110" y="2891790"/>
            <a:ext cx="1775460" cy="11353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0820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5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1594883" y="185980"/>
          <a:ext cx="9229061" cy="6338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1943933" y="461417"/>
            <a:ext cx="8304133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  Кто преодолеет два «барьера»  </a:t>
            </a:r>
            <a:endParaRPr lang="ru-RU" sz="4400" b="1" dirty="0">
              <a:latin typeface="+mj-lt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182880" y="5623560"/>
            <a:ext cx="5386917" cy="959802"/>
          </a:xfrm>
        </p:spPr>
        <p:txBody>
          <a:bodyPr anchor="ctr">
            <a:normAutofit fontScale="70000" lnSpcReduction="20000"/>
          </a:bodyPr>
          <a:lstStyle/>
          <a:p>
            <a:pPr algn="ctr">
              <a:buNone/>
            </a:pPr>
            <a:r>
              <a:rPr lang="ru-RU" sz="4800" b="1" dirty="0" smtClean="0"/>
              <a:t>Низкая себестоимость воды</a:t>
            </a:r>
            <a:endParaRPr lang="ru-RU" sz="4800" b="1" dirty="0"/>
          </a:p>
        </p:txBody>
      </p:sp>
      <p:pic>
        <p:nvPicPr>
          <p:cNvPr id="13" name="Рисунок 12" descr="Бег барьеры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" y="1735211"/>
            <a:ext cx="5364480" cy="3818779"/>
          </a:xfrm>
          <a:prstGeom prst="rect">
            <a:avLst/>
          </a:prstGeom>
        </p:spPr>
      </p:pic>
      <p:sp>
        <p:nvSpPr>
          <p:cNvPr id="5" name="Содержимое 7"/>
          <p:cNvSpPr>
            <a:spLocks noGrp="1"/>
          </p:cNvSpPr>
          <p:nvPr>
            <p:ph sz="half" idx="2"/>
          </p:nvPr>
        </p:nvSpPr>
        <p:spPr>
          <a:xfrm>
            <a:off x="6309360" y="5608320"/>
            <a:ext cx="5386917" cy="959802"/>
          </a:xfrm>
        </p:spPr>
        <p:txBody>
          <a:bodyPr anchor="ctr">
            <a:normAutofit fontScale="70000" lnSpcReduction="20000"/>
          </a:bodyPr>
          <a:lstStyle/>
          <a:p>
            <a:pPr algn="ctr">
              <a:buNone/>
            </a:pPr>
            <a:r>
              <a:rPr lang="ru-RU" sz="4800" b="1" dirty="0" smtClean="0"/>
              <a:t>Прибыльные продажи при доставке воды</a:t>
            </a:r>
            <a:endParaRPr lang="ru-RU" sz="4800" b="1" dirty="0"/>
          </a:p>
        </p:txBody>
      </p:sp>
      <p:pic>
        <p:nvPicPr>
          <p:cNvPr id="10" name="Рисунок 9" descr="Бег барьер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7721" y="1743303"/>
            <a:ext cx="5312319" cy="38192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371139" y="461417"/>
            <a:ext cx="3449727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  Экспертиза  </a:t>
            </a:r>
            <a:endParaRPr lang="ru-RU" sz="4400" b="1" dirty="0">
              <a:latin typeface="+mj-lt"/>
            </a:endParaRPr>
          </a:p>
        </p:txBody>
      </p:sp>
      <p:pic>
        <p:nvPicPr>
          <p:cNvPr id="11" name="Содержимое 10" descr="Экспертиз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403499" y="1318436"/>
            <a:ext cx="10079664" cy="51674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35480" y="76201"/>
            <a:ext cx="8138160" cy="923330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+mj-lt"/>
              </a:rPr>
              <a:t>Вариант успеха</a:t>
            </a:r>
            <a:r>
              <a:rPr lang="en-US" sz="5400" b="1" dirty="0" smtClean="0">
                <a:latin typeface="+mj-lt"/>
              </a:rPr>
              <a:t> </a:t>
            </a:r>
            <a:r>
              <a:rPr lang="ru-RU" sz="5400" b="1" dirty="0" smtClean="0">
                <a:latin typeface="+mj-lt"/>
              </a:rPr>
              <a:t>№</a:t>
            </a:r>
            <a:r>
              <a:rPr lang="en-US" sz="5400" b="1" dirty="0" smtClean="0">
                <a:latin typeface="+mj-lt"/>
              </a:rPr>
              <a:t>1</a:t>
            </a:r>
            <a:endParaRPr lang="ru-RU" sz="5400" b="1" dirty="0">
              <a:latin typeface="+mj-lt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341120" y="1234440"/>
          <a:ext cx="10226040" cy="5623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35480" y="76201"/>
            <a:ext cx="8138160" cy="923330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+mj-lt"/>
              </a:rPr>
              <a:t>Вариант успеха №2</a:t>
            </a:r>
            <a:endParaRPr lang="ru-RU" sz="5400" b="1" dirty="0">
              <a:latin typeface="+mj-lt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828800" y="1203960"/>
          <a:ext cx="8991600" cy="5547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35480" y="76201"/>
            <a:ext cx="8138160" cy="923330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+mj-lt"/>
              </a:rPr>
              <a:t>Вариант успеха №3</a:t>
            </a:r>
            <a:endParaRPr lang="ru-RU" sz="5400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160" y="1752600"/>
            <a:ext cx="11155680" cy="424731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Компания получает</a:t>
            </a:r>
          </a:p>
          <a:p>
            <a:pPr algn="ctr"/>
            <a:endParaRPr lang="ru-RU" sz="5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100 руб.  прибыли в год</a:t>
            </a:r>
          </a:p>
          <a:p>
            <a:pPr marL="914400" indent="-914400" algn="ctr"/>
            <a:endParaRPr lang="ru-RU" sz="5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indent="-914400" algn="ctr"/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душу населения</a:t>
            </a:r>
            <a:endParaRPr lang="ru-R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35480" y="76201"/>
            <a:ext cx="8138160" cy="923330"/>
          </a:xfrm>
          <a:prstGeom prst="rect">
            <a:avLst/>
          </a:prstGeom>
          <a:solidFill>
            <a:srgbClr val="FFFF00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+mj-lt"/>
              </a:rPr>
              <a:t>Входные барьеры</a:t>
            </a:r>
            <a:endParaRPr lang="ru-RU" sz="5400" b="1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1554480"/>
            <a:ext cx="2241319" cy="646331"/>
          </a:xfrm>
          <a:prstGeom prst="rect">
            <a:avLst/>
          </a:prstGeom>
          <a:noFill/>
          <a:ln w="57150">
            <a:noFill/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Доставка</a:t>
            </a:r>
            <a:endParaRPr lang="ru-RU" sz="3600" b="1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320040" y="4937760"/>
            <a:ext cx="2346960" cy="1706880"/>
            <a:chOff x="944880" y="2926080"/>
            <a:chExt cx="2313903" cy="2199620"/>
          </a:xfrm>
        </p:grpSpPr>
        <p:pic>
          <p:nvPicPr>
            <p:cNvPr id="9" name="Рисунок 8" descr="заборчик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44880" y="2926080"/>
              <a:ext cx="2286000" cy="163068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944880" y="4602480"/>
              <a:ext cx="2313903" cy="523220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0,1 млн. руб.</a:t>
              </a:r>
              <a:endParaRPr lang="ru-RU" sz="2800" b="1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550920" y="1554480"/>
            <a:ext cx="2754280" cy="646331"/>
          </a:xfrm>
          <a:prstGeom prst="rect">
            <a:avLst/>
          </a:prstGeom>
          <a:noFill/>
          <a:ln w="57150">
            <a:noFill/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Павильоны</a:t>
            </a:r>
            <a:endParaRPr lang="ru-RU" sz="3600" b="1" dirty="0"/>
          </a:p>
        </p:txBody>
      </p:sp>
      <p:grpSp>
        <p:nvGrpSpPr>
          <p:cNvPr id="23" name="Группа 22"/>
          <p:cNvGrpSpPr/>
          <p:nvPr/>
        </p:nvGrpSpPr>
        <p:grpSpPr>
          <a:xfrm>
            <a:off x="3697110" y="3966343"/>
            <a:ext cx="2673210" cy="2678297"/>
            <a:chOff x="4306710" y="2931300"/>
            <a:chExt cx="2110740" cy="1735997"/>
          </a:xfrm>
        </p:grpSpPr>
        <p:pic>
          <p:nvPicPr>
            <p:cNvPr id="10" name="Рисунок 9" descr="Забор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06710" y="2931300"/>
              <a:ext cx="2110740" cy="138684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570874" y="4328160"/>
              <a:ext cx="1592877" cy="339137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/>
                <a:t>8 млн. руб.</a:t>
              </a:r>
              <a:endParaRPr lang="ru-RU" sz="2800" b="1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918960" y="1554480"/>
            <a:ext cx="5273040" cy="646331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Фирменные магазины</a:t>
            </a:r>
            <a:endParaRPr lang="ru-RU" sz="3600" b="1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7528560" y="2560320"/>
            <a:ext cx="4236720" cy="4084320"/>
            <a:chOff x="8747760" y="2836050"/>
            <a:chExt cx="2230547" cy="1645303"/>
          </a:xfrm>
        </p:grpSpPr>
        <p:pic>
          <p:nvPicPr>
            <p:cNvPr id="5" name="Рисунок 4" descr="Стена2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49170" y="2836050"/>
              <a:ext cx="2095500" cy="1394460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8747760" y="4236720"/>
              <a:ext cx="2230547" cy="244633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/>
                <a:t>60 млн. руб.</a:t>
              </a:r>
              <a:endParaRPr lang="ru-RU" sz="2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04037" y="200245"/>
            <a:ext cx="11355572" cy="2457895"/>
          </a:xfrm>
        </p:spPr>
        <p:txBody>
          <a:bodyPr>
            <a:noAutofit/>
          </a:bodyPr>
          <a:lstStyle/>
          <a:p>
            <a:pPr algn="ctr"/>
            <a:r>
              <a:rPr lang="ru-RU" sz="4400" b="1" cap="none" dirty="0" smtClean="0">
                <a:solidFill>
                  <a:srgbClr val="7030A0"/>
                </a:solidFill>
                <a:effectLst/>
              </a:rPr>
              <a:t>Рубль, инвестированный в водный бизнес, дает в 2 раза больше выручки, чем инвестированный в нефтепереработку</a:t>
            </a:r>
            <a:endParaRPr lang="ru-RU" sz="4400" b="1" cap="none" dirty="0">
              <a:solidFill>
                <a:srgbClr val="7030A0"/>
              </a:solidFill>
              <a:effectLst/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832" y="2700669"/>
            <a:ext cx="2892055" cy="3649495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4795" y="2530548"/>
            <a:ext cx="2833428" cy="3903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375259" y="2698263"/>
            <a:ext cx="5720741" cy="3941763"/>
          </a:xfrm>
          <a:solidFill>
            <a:srgbClr val="FFFF00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199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endParaRPr lang="ru-RU" sz="199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19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19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45510" y="191391"/>
            <a:ext cx="95192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>Выручка, млрд. руб. в год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375259" y="2698263"/>
            <a:ext cx="5720741" cy="3941763"/>
          </a:xfrm>
          <a:solidFill>
            <a:srgbClr val="FFFF00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199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ru-RU" sz="199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19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0,2</a:t>
            </a:r>
            <a:endParaRPr lang="ru-RU" sz="19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63161" y="191391"/>
            <a:ext cx="88839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Инвестиции, млрд. руб.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Нефтеперерабатывающ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031" y="425302"/>
            <a:ext cx="5343383" cy="6124354"/>
          </a:xfrm>
          <a:prstGeom prst="rect">
            <a:avLst/>
          </a:prstGeom>
        </p:spPr>
      </p:pic>
      <p:pic>
        <p:nvPicPr>
          <p:cNvPr id="15" name="Рисунок 14" descr="АЗС-фот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718" y="2025944"/>
            <a:ext cx="5111784" cy="3077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425994" y="854483"/>
            <a:ext cx="11247120" cy="517064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Низкая  производительность  труда - </a:t>
            </a:r>
          </a:p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одна из причин малой </a:t>
            </a:r>
          </a:p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прибыльности бизнеса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255181" y="2698263"/>
            <a:ext cx="5840819" cy="3941763"/>
          </a:xfrm>
          <a:solidFill>
            <a:srgbClr val="FFFF00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возобновляемое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Возобновляемое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31273" y="191391"/>
            <a:ext cx="254768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Сырье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жд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3392" y="744279"/>
            <a:ext cx="5300850" cy="5592725"/>
          </a:xfrm>
          <a:prstGeom prst="rect">
            <a:avLst/>
          </a:prstGeom>
        </p:spPr>
      </p:pic>
      <p:pic>
        <p:nvPicPr>
          <p:cNvPr id="5" name="Рисунок 4" descr="Снег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49" y="825060"/>
            <a:ext cx="5187291" cy="5472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255181" y="2698263"/>
            <a:ext cx="5840819" cy="3941763"/>
          </a:xfrm>
          <a:solidFill>
            <a:srgbClr val="FFFF00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Сложнейший</a:t>
            </a:r>
            <a:endParaRPr lang="ru-RU" sz="6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Свободный</a:t>
            </a:r>
            <a:endParaRPr lang="ru-RU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37406" y="191391"/>
            <a:ext cx="55354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Вход на рынок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Ходорковс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16" y="407930"/>
            <a:ext cx="8057570" cy="603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255181" y="2698263"/>
            <a:ext cx="5840819" cy="3941763"/>
          </a:xfrm>
          <a:solidFill>
            <a:srgbClr val="FFFF00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Гарантированный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Гарантированный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04310" y="191391"/>
            <a:ext cx="240161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Спрос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13629" y="-127080"/>
            <a:ext cx="10740954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  Спрос на питьевую воду 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06680" y="1554479"/>
          <a:ext cx="11993880" cy="48888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07536" y="200245"/>
            <a:ext cx="8931348" cy="2117653"/>
          </a:xfrm>
        </p:spPr>
        <p:txBody>
          <a:bodyPr>
            <a:noAutofit/>
          </a:bodyPr>
          <a:lstStyle/>
          <a:p>
            <a:pPr algn="ctr"/>
            <a:r>
              <a:rPr lang="ru-RU" cap="none" dirty="0" smtClean="0">
                <a:solidFill>
                  <a:schemeClr val="tx1"/>
                </a:solidFill>
                <a:effectLst/>
              </a:rPr>
              <a:t>Рубль, инвестированный в водный бизнес, дает в 2 раза больше выручки, чем инвестированный в нефтепереработку</a:t>
            </a:r>
            <a:endParaRPr lang="ru-RU" cap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375259" y="2698263"/>
            <a:ext cx="5720741" cy="3941763"/>
          </a:xfrm>
          <a:solidFill>
            <a:srgbClr val="FFFF00"/>
          </a:solidFill>
        </p:spPr>
        <p:txBody>
          <a:bodyPr>
            <a:normAutofit fontScale="85000" lnSpcReduction="20000"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Выручка  - 50 млрд. руб. в год</a:t>
            </a:r>
          </a:p>
          <a:p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Инвестиции – 20 млрд. руб.</a:t>
            </a:r>
          </a:p>
          <a:p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Сырье – не возобновляемое</a:t>
            </a:r>
          </a:p>
          <a:p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на рынок – сложнейший</a:t>
            </a:r>
          </a:p>
          <a:p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Спрос - гарантированный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>
            <a:normAutofit fontScale="85000" lnSpcReduction="20000"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Выручка - 1 млрд. руб. в год</a:t>
            </a:r>
          </a:p>
          <a:p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Инвестиции – 0,2 млрд. руб.</a:t>
            </a:r>
          </a:p>
          <a:p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Сырье – возобновляемое</a:t>
            </a:r>
          </a:p>
          <a:p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на рынок – свободный</a:t>
            </a:r>
          </a:p>
          <a:p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Спрос - гарантированный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975" y="448604"/>
            <a:ext cx="11636307" cy="569386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Производство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6 чел на 1 млн.  литров в месяц</a:t>
            </a:r>
          </a:p>
          <a:p>
            <a:pPr algn="ctr"/>
            <a:endParaRPr lang="ru-RU" sz="6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Бухгалтерия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1 чел на 10 000 контрагентов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735" y="1867580"/>
            <a:ext cx="4944656" cy="3785652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latin typeface="+mj-lt"/>
              </a:rPr>
              <a:t>Спасибо </a:t>
            </a:r>
          </a:p>
          <a:p>
            <a:pPr algn="ctr"/>
            <a:r>
              <a:rPr lang="ru-RU" sz="8000" dirty="0" smtClean="0">
                <a:latin typeface="+mj-lt"/>
              </a:rPr>
              <a:t>за Ваше </a:t>
            </a:r>
          </a:p>
          <a:p>
            <a:pPr algn="ctr"/>
            <a:r>
              <a:rPr lang="ru-RU" sz="8000" dirty="0" smtClean="0">
                <a:latin typeface="+mj-lt"/>
              </a:rPr>
              <a:t>внимание!</a:t>
            </a:r>
            <a:endParaRPr lang="ru-RU" sz="8000" dirty="0">
              <a:latin typeface="+mj-lt"/>
            </a:endParaRPr>
          </a:p>
        </p:txBody>
      </p:sp>
      <p:sp>
        <p:nvSpPr>
          <p:cNvPr id="5" name="Содержимое 6"/>
          <p:cNvSpPr>
            <a:spLocks noGrp="1"/>
          </p:cNvSpPr>
          <p:nvPr>
            <p:ph idx="1"/>
          </p:nvPr>
        </p:nvSpPr>
        <p:spPr>
          <a:xfrm>
            <a:off x="0" y="0"/>
            <a:ext cx="3688080" cy="1391728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en-US" sz="4400" dirty="0" smtClean="0"/>
              <a:t>www.dc24.ru</a:t>
            </a:r>
            <a:endParaRPr lang="ru-RU" sz="4400" dirty="0" smtClean="0"/>
          </a:p>
        </p:txBody>
      </p:sp>
      <p:pic>
        <p:nvPicPr>
          <p:cNvPr id="7" name="Рисунок 6" descr="Умный реда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3106" y="3508743"/>
            <a:ext cx="3497890" cy="31176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Примеры производительности труда</a:t>
            </a:r>
            <a:endParaRPr lang="ru-RU" sz="4800" dirty="0"/>
          </a:p>
        </p:txBody>
      </p:sp>
      <p:pic>
        <p:nvPicPr>
          <p:cNvPr id="4" name="Содержимое 3" descr="Газпром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8903" y="5416272"/>
            <a:ext cx="1671087" cy="977495"/>
          </a:xfrm>
        </p:spPr>
      </p:pic>
      <p:pic>
        <p:nvPicPr>
          <p:cNvPr id="5" name="Рисунок 4" descr="Проктер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8218" y="1984558"/>
            <a:ext cx="3497240" cy="2098344"/>
          </a:xfrm>
          <a:prstGeom prst="rect">
            <a:avLst/>
          </a:prstGeom>
        </p:spPr>
      </p:pic>
      <p:pic>
        <p:nvPicPr>
          <p:cNvPr id="6" name="Рисунок 5" descr="Роснефть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4584" y="5252484"/>
            <a:ext cx="1363258" cy="1102727"/>
          </a:xfrm>
          <a:prstGeom prst="rect">
            <a:avLst/>
          </a:prstGeom>
        </p:spPr>
      </p:pic>
      <p:pic>
        <p:nvPicPr>
          <p:cNvPr id="7" name="Рисунок 6" descr="Калин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5023" y="4508205"/>
            <a:ext cx="2317898" cy="1552353"/>
          </a:xfrm>
          <a:prstGeom prst="rect">
            <a:avLst/>
          </a:prstGeom>
        </p:spPr>
      </p:pic>
      <p:pic>
        <p:nvPicPr>
          <p:cNvPr id="8" name="Рисунок 7" descr="Шелл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287" y="1226057"/>
            <a:ext cx="5187295" cy="38854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5704" y="6386058"/>
            <a:ext cx="1002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 раз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95614" y="6396335"/>
            <a:ext cx="931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5 раз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252169" y="6125503"/>
            <a:ext cx="1096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 раза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159489" y="2529840"/>
            <a:ext cx="4022063" cy="2800767"/>
          </a:xfrm>
          <a:prstGeom prst="rect">
            <a:avLst/>
          </a:prstGeom>
          <a:solidFill>
            <a:srgbClr val="7030A0"/>
          </a:solidFill>
          <a:ln w="76200">
            <a:solidFill>
              <a:schemeClr val="tx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4400" b="1" dirty="0" smtClean="0"/>
              <a:t>1 машина </a:t>
            </a:r>
          </a:p>
          <a:p>
            <a:pPr algn="ctr"/>
            <a:r>
              <a:rPr lang="ru-RU" sz="4400" b="1" dirty="0" smtClean="0"/>
              <a:t>20-30</a:t>
            </a:r>
          </a:p>
          <a:p>
            <a:pPr algn="ctr"/>
            <a:r>
              <a:rPr lang="ru-RU" sz="4400" b="1" dirty="0" smtClean="0"/>
              <a:t>домохозяйств</a:t>
            </a:r>
          </a:p>
          <a:p>
            <a:pPr algn="ctr"/>
            <a:r>
              <a:rPr lang="ru-RU" sz="4400" b="1" dirty="0" smtClean="0"/>
              <a:t>в день</a:t>
            </a:r>
          </a:p>
        </p:txBody>
      </p:sp>
      <p:pic>
        <p:nvPicPr>
          <p:cNvPr id="7" name="Рисунок 6" descr="Автомобиль доставки вод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399" y="2541270"/>
            <a:ext cx="3828443" cy="2731770"/>
          </a:xfrm>
          <a:prstGeom prst="rect">
            <a:avLst/>
          </a:prstGeom>
        </p:spPr>
      </p:pic>
      <p:sp>
        <p:nvSpPr>
          <p:cNvPr id="12" name="Заголовок 4"/>
          <p:cNvSpPr txBox="1">
            <a:spLocks/>
          </p:cNvSpPr>
          <p:nvPr/>
        </p:nvSpPr>
        <p:spPr>
          <a:xfrm>
            <a:off x="30480" y="76200"/>
            <a:ext cx="12115800" cy="5791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Доставка</a:t>
            </a:r>
            <a:r>
              <a:rPr kumimoji="0" lang="ru-RU" sz="42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воды</a:t>
            </a:r>
            <a:endParaRPr kumimoji="0" lang="ru-RU" sz="4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4"/>
          <p:cNvSpPr txBox="1">
            <a:spLocks/>
          </p:cNvSpPr>
          <p:nvPr/>
        </p:nvSpPr>
        <p:spPr>
          <a:xfrm>
            <a:off x="30480" y="76200"/>
            <a:ext cx="12115800" cy="5791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Пробки во дворах</a:t>
            </a:r>
            <a:endParaRPr kumimoji="0" lang="ru-RU" sz="4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Пробки во дворах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565" y="956930"/>
            <a:ext cx="9562214" cy="52524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чередь в магази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621280"/>
            <a:ext cx="4221481" cy="2819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79920" y="2621280"/>
            <a:ext cx="4831080" cy="2800767"/>
          </a:xfrm>
          <a:prstGeom prst="rect">
            <a:avLst/>
          </a:prstGeom>
          <a:solidFill>
            <a:srgbClr val="FF0000"/>
          </a:solidFill>
          <a:ln w="76200">
            <a:noFill/>
          </a:ln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artDeco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Количество покупателей</a:t>
            </a:r>
          </a:p>
          <a:p>
            <a:pPr algn="ctr"/>
            <a:r>
              <a:rPr lang="ru-RU" sz="4400" b="1" dirty="0" smtClean="0"/>
              <a:t>воды </a:t>
            </a:r>
          </a:p>
          <a:p>
            <a:pPr algn="ctr"/>
            <a:r>
              <a:rPr lang="ru-RU" sz="4400" b="1" dirty="0" smtClean="0"/>
              <a:t>300 чел в день</a:t>
            </a: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30480" y="76200"/>
            <a:ext cx="12115800" cy="5791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Продажа воды в магазине</a:t>
            </a:r>
            <a:endParaRPr kumimoji="0" lang="ru-RU" sz="4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478CBB3-73F7-4AE4-8F66-D704F33A81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7420</TotalTime>
  <Words>1067</Words>
  <Application>Microsoft Office PowerPoint</Application>
  <PresentationFormat>Произвольный</PresentationFormat>
  <Paragraphs>340</Paragraphs>
  <Slides>58</Slides>
  <Notes>48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60" baseType="lpstr">
      <vt:lpstr>Тема Office</vt:lpstr>
      <vt:lpstr>Формула</vt:lpstr>
      <vt:lpstr>Почему выгодно продавать  19л воду  через магазины?</vt:lpstr>
      <vt:lpstr>Проверка успешности бизнеса</vt:lpstr>
      <vt:lpstr>Проверка успешности бизнеса</vt:lpstr>
      <vt:lpstr>Слайд 4</vt:lpstr>
      <vt:lpstr>Слайд 5</vt:lpstr>
      <vt:lpstr>Примеры производительности труда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  «Барьеры»  на пути к прибыльному бизнесу</vt:lpstr>
      <vt:lpstr>Слайд 18</vt:lpstr>
      <vt:lpstr>Слайд 19</vt:lpstr>
      <vt:lpstr>Слайд 20</vt:lpstr>
      <vt:lpstr>Слайд 21</vt:lpstr>
      <vt:lpstr>Слайд 22</vt:lpstr>
      <vt:lpstr>  Кто преодолеет первый «барьер»  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  Кто преодолеет два «барьера»  </vt:lpstr>
      <vt:lpstr>  Экспертиза  </vt:lpstr>
      <vt:lpstr>Слайд 42</vt:lpstr>
      <vt:lpstr>Слайд 43</vt:lpstr>
      <vt:lpstr>Слайд 44</vt:lpstr>
      <vt:lpstr>Слайд 45</vt:lpstr>
      <vt:lpstr>Рубль, инвестированный в водный бизнес, дает в 2 раза больше выручки, чем инвестированный в нефтепереработку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Рубль, инвестированный в водный бизнес, дает в 2 раза больше выручки, чем инвестированный в нефтепереработку</vt:lpstr>
      <vt:lpstr>Слайд 57</vt:lpstr>
      <vt:lpstr>Слайд 58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компании</dc:title>
  <dc:creator>1</dc:creator>
  <cp:lastModifiedBy>User</cp:lastModifiedBy>
  <cp:revision>176</cp:revision>
  <cp:lastPrinted>2012-08-15T21:38:02Z</cp:lastPrinted>
  <dcterms:created xsi:type="dcterms:W3CDTF">2014-02-18T13:40:18Z</dcterms:created>
  <dcterms:modified xsi:type="dcterms:W3CDTF">2014-05-27T10:03:20Z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TC034172229991</vt:lpwstr>
  </property>
</Properties>
</file>